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57" r:id="rId6"/>
    <p:sldId id="287" r:id="rId7"/>
    <p:sldId id="292" r:id="rId8"/>
    <p:sldId id="293" r:id="rId9"/>
    <p:sldId id="288" r:id="rId10"/>
    <p:sldId id="289" r:id="rId11"/>
    <p:sldId id="294" r:id="rId12"/>
    <p:sldId id="295" r:id="rId13"/>
    <p:sldId id="296" r:id="rId14"/>
    <p:sldId id="297" r:id="rId15"/>
    <p:sldId id="264" r:id="rId16"/>
    <p:sldId id="265" r:id="rId17"/>
    <p:sldId id="298" r:id="rId18"/>
    <p:sldId id="299" r:id="rId19"/>
    <p:sldId id="300" r:id="rId2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F9D99A-F26C-45E7-B20E-EE42E650833A}" v="5" dt="2022-03-24T10:15:50.1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10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le Cup" userId="abbe84a0-611b-406e-b251-e8b4b71c069a" providerId="ADAL" clId="{F6F9D99A-F26C-45E7-B20E-EE42E650833A}"/>
    <pc:docChg chg="custSel addSld delSld modSld">
      <pc:chgData name="Pascalle Cup" userId="abbe84a0-611b-406e-b251-e8b4b71c069a" providerId="ADAL" clId="{F6F9D99A-F26C-45E7-B20E-EE42E650833A}" dt="2022-03-24T12:54:19.140" v="183" actId="2696"/>
      <pc:docMkLst>
        <pc:docMk/>
      </pc:docMkLst>
      <pc:sldChg chg="addSp modSp new mod">
        <pc:chgData name="Pascalle Cup" userId="abbe84a0-611b-406e-b251-e8b4b71c069a" providerId="ADAL" clId="{F6F9D99A-F26C-45E7-B20E-EE42E650833A}" dt="2022-03-24T10:14:05.095" v="102" actId="6549"/>
        <pc:sldMkLst>
          <pc:docMk/>
          <pc:sldMk cId="3288192842" sldId="257"/>
        </pc:sldMkLst>
        <pc:spChg chg="mod">
          <ac:chgData name="Pascalle Cup" userId="abbe84a0-611b-406e-b251-e8b4b71c069a" providerId="ADAL" clId="{F6F9D99A-F26C-45E7-B20E-EE42E650833A}" dt="2022-03-24T09:38:53.787" v="14" actId="20577"/>
          <ac:spMkLst>
            <pc:docMk/>
            <pc:sldMk cId="3288192842" sldId="257"/>
            <ac:spMk id="2" creationId="{47BDC7F2-D5B0-4FE7-A143-B442E01A5303}"/>
          </ac:spMkLst>
        </pc:spChg>
        <pc:spChg chg="add mod">
          <ac:chgData name="Pascalle Cup" userId="abbe84a0-611b-406e-b251-e8b4b71c069a" providerId="ADAL" clId="{F6F9D99A-F26C-45E7-B20E-EE42E650833A}" dt="2022-03-24T10:14:05.095" v="102" actId="6549"/>
          <ac:spMkLst>
            <pc:docMk/>
            <pc:sldMk cId="3288192842" sldId="257"/>
            <ac:spMk id="4" creationId="{119BE625-A19C-4990-B13B-59714FC98C2D}"/>
          </ac:spMkLst>
        </pc:spChg>
      </pc:sldChg>
      <pc:sldChg chg="del">
        <pc:chgData name="Pascalle Cup" userId="abbe84a0-611b-406e-b251-e8b4b71c069a" providerId="ADAL" clId="{F6F9D99A-F26C-45E7-B20E-EE42E650833A}" dt="2022-03-24T10:14:40.027" v="111" actId="47"/>
        <pc:sldMkLst>
          <pc:docMk/>
          <pc:sldMk cId="2289346270" sldId="258"/>
        </pc:sldMkLst>
      </pc:sldChg>
      <pc:sldChg chg="del delDesignElem">
        <pc:chgData name="Pascalle Cup" userId="abbe84a0-611b-406e-b251-e8b4b71c069a" providerId="ADAL" clId="{F6F9D99A-F26C-45E7-B20E-EE42E650833A}" dt="2022-03-24T10:14:41.344" v="112" actId="47"/>
        <pc:sldMkLst>
          <pc:docMk/>
          <pc:sldMk cId="996249322" sldId="259"/>
        </pc:sldMkLst>
      </pc:sldChg>
      <pc:sldChg chg="del">
        <pc:chgData name="Pascalle Cup" userId="abbe84a0-611b-406e-b251-e8b4b71c069a" providerId="ADAL" clId="{F6F9D99A-F26C-45E7-B20E-EE42E650833A}" dt="2022-03-24T10:14:44.785" v="113" actId="47"/>
        <pc:sldMkLst>
          <pc:docMk/>
          <pc:sldMk cId="274977258" sldId="260"/>
        </pc:sldMkLst>
      </pc:sldChg>
      <pc:sldChg chg="delDesignElem">
        <pc:chgData name="Pascalle Cup" userId="abbe84a0-611b-406e-b251-e8b4b71c069a" providerId="ADAL" clId="{F6F9D99A-F26C-45E7-B20E-EE42E650833A}" dt="2022-03-24T10:14:34.088" v="106"/>
        <pc:sldMkLst>
          <pc:docMk/>
          <pc:sldMk cId="2468174630" sldId="265"/>
        </pc:sldMkLst>
      </pc:sldChg>
      <pc:sldChg chg="addSp modSp del mod">
        <pc:chgData name="Pascalle Cup" userId="abbe84a0-611b-406e-b251-e8b4b71c069a" providerId="ADAL" clId="{F6F9D99A-F26C-45E7-B20E-EE42E650833A}" dt="2022-03-24T12:54:19.140" v="183" actId="2696"/>
        <pc:sldMkLst>
          <pc:docMk/>
          <pc:sldMk cId="3516945274" sldId="268"/>
        </pc:sldMkLst>
        <pc:spChg chg="add mod">
          <ac:chgData name="Pascalle Cup" userId="abbe84a0-611b-406e-b251-e8b4b71c069a" providerId="ADAL" clId="{F6F9D99A-F26C-45E7-B20E-EE42E650833A}" dt="2022-03-24T10:16:04.909" v="135" actId="1076"/>
          <ac:spMkLst>
            <pc:docMk/>
            <pc:sldMk cId="3516945274" sldId="268"/>
            <ac:spMk id="2" creationId="{6AECDF49-D69E-49B5-B56C-9B76E926C19B}"/>
          </ac:spMkLst>
        </pc:spChg>
      </pc:sldChg>
      <pc:sldChg chg="del">
        <pc:chgData name="Pascalle Cup" userId="abbe84a0-611b-406e-b251-e8b4b71c069a" providerId="ADAL" clId="{F6F9D99A-F26C-45E7-B20E-EE42E650833A}" dt="2022-03-24T12:54:19.140" v="183" actId="2696"/>
        <pc:sldMkLst>
          <pc:docMk/>
          <pc:sldMk cId="3233996996" sldId="269"/>
        </pc:sldMkLst>
      </pc:sldChg>
      <pc:sldChg chg="del">
        <pc:chgData name="Pascalle Cup" userId="abbe84a0-611b-406e-b251-e8b4b71c069a" providerId="ADAL" clId="{F6F9D99A-F26C-45E7-B20E-EE42E650833A}" dt="2022-03-24T12:54:19.140" v="183" actId="2696"/>
        <pc:sldMkLst>
          <pc:docMk/>
          <pc:sldMk cId="2626824394" sldId="283"/>
        </pc:sldMkLst>
      </pc:sldChg>
      <pc:sldChg chg="delDesignElem">
        <pc:chgData name="Pascalle Cup" userId="abbe84a0-611b-406e-b251-e8b4b71c069a" providerId="ADAL" clId="{F6F9D99A-F26C-45E7-B20E-EE42E650833A}" dt="2022-03-24T10:14:34.011" v="104"/>
        <pc:sldMkLst>
          <pc:docMk/>
          <pc:sldMk cId="2339298200" sldId="287"/>
        </pc:sldMkLst>
      </pc:sldChg>
      <pc:sldChg chg="del">
        <pc:chgData name="Pascalle Cup" userId="abbe84a0-611b-406e-b251-e8b4b71c069a" providerId="ADAL" clId="{F6F9D99A-F26C-45E7-B20E-EE42E650833A}" dt="2022-03-24T12:54:19.140" v="183" actId="2696"/>
        <pc:sldMkLst>
          <pc:docMk/>
          <pc:sldMk cId="320238629" sldId="290"/>
        </pc:sldMkLst>
      </pc:sldChg>
      <pc:sldChg chg="delDesignElem">
        <pc:chgData name="Pascalle Cup" userId="abbe84a0-611b-406e-b251-e8b4b71c069a" providerId="ADAL" clId="{F6F9D99A-F26C-45E7-B20E-EE42E650833A}" dt="2022-03-24T10:14:34.055" v="105"/>
        <pc:sldMkLst>
          <pc:docMk/>
          <pc:sldMk cId="3426026868" sldId="294"/>
        </pc:sldMkLst>
      </pc:sldChg>
      <pc:sldChg chg="delDesignElem">
        <pc:chgData name="Pascalle Cup" userId="abbe84a0-611b-406e-b251-e8b4b71c069a" providerId="ADAL" clId="{F6F9D99A-F26C-45E7-B20E-EE42E650833A}" dt="2022-03-24T10:14:34.108" v="107"/>
        <pc:sldMkLst>
          <pc:docMk/>
          <pc:sldMk cId="979401748" sldId="298"/>
        </pc:sldMkLst>
      </pc:sldChg>
      <pc:sldChg chg="delDesignElem">
        <pc:chgData name="Pascalle Cup" userId="abbe84a0-611b-406e-b251-e8b4b71c069a" providerId="ADAL" clId="{F6F9D99A-F26C-45E7-B20E-EE42E650833A}" dt="2022-03-24T10:14:34.114" v="108"/>
        <pc:sldMkLst>
          <pc:docMk/>
          <pc:sldMk cId="561446199" sldId="299"/>
        </pc:sldMkLst>
      </pc:sldChg>
      <pc:sldChg chg="del">
        <pc:chgData name="Pascalle Cup" userId="abbe84a0-611b-406e-b251-e8b4b71c069a" providerId="ADAL" clId="{F6F9D99A-F26C-45E7-B20E-EE42E650833A}" dt="2022-03-24T12:54:19.140" v="183" actId="2696"/>
        <pc:sldMkLst>
          <pc:docMk/>
          <pc:sldMk cId="457162477" sldId="301"/>
        </pc:sldMkLst>
      </pc:sldChg>
      <pc:sldChg chg="del">
        <pc:chgData name="Pascalle Cup" userId="abbe84a0-611b-406e-b251-e8b4b71c069a" providerId="ADAL" clId="{F6F9D99A-F26C-45E7-B20E-EE42E650833A}" dt="2022-03-24T12:54:19.140" v="183" actId="2696"/>
        <pc:sldMkLst>
          <pc:docMk/>
          <pc:sldMk cId="2270757712" sldId="302"/>
        </pc:sldMkLst>
      </pc:sldChg>
      <pc:sldChg chg="del delDesignElem">
        <pc:chgData name="Pascalle Cup" userId="abbe84a0-611b-406e-b251-e8b4b71c069a" providerId="ADAL" clId="{F6F9D99A-F26C-45E7-B20E-EE42E650833A}" dt="2022-03-24T12:54:19.140" v="183" actId="2696"/>
        <pc:sldMkLst>
          <pc:docMk/>
          <pc:sldMk cId="4053222328" sldId="303"/>
        </pc:sldMkLst>
      </pc:sldChg>
      <pc:sldChg chg="del delDesignElem">
        <pc:chgData name="Pascalle Cup" userId="abbe84a0-611b-406e-b251-e8b4b71c069a" providerId="ADAL" clId="{F6F9D99A-F26C-45E7-B20E-EE42E650833A}" dt="2022-03-24T12:54:19.140" v="183" actId="2696"/>
        <pc:sldMkLst>
          <pc:docMk/>
          <pc:sldMk cId="3848338424" sldId="304"/>
        </pc:sldMkLst>
      </pc:sldChg>
      <pc:sldChg chg="del">
        <pc:chgData name="Pascalle Cup" userId="abbe84a0-611b-406e-b251-e8b4b71c069a" providerId="ADAL" clId="{F6F9D99A-F26C-45E7-B20E-EE42E650833A}" dt="2022-03-24T12:54:19.140" v="183" actId="2696"/>
        <pc:sldMkLst>
          <pc:docMk/>
          <pc:sldMk cId="3630614696" sldId="305"/>
        </pc:sldMkLst>
      </pc:sldChg>
      <pc:sldChg chg="del">
        <pc:chgData name="Pascalle Cup" userId="abbe84a0-611b-406e-b251-e8b4b71c069a" providerId="ADAL" clId="{F6F9D99A-F26C-45E7-B20E-EE42E650833A}" dt="2022-03-24T12:54:19.140" v="183" actId="2696"/>
        <pc:sldMkLst>
          <pc:docMk/>
          <pc:sldMk cId="58958029" sldId="306"/>
        </pc:sldMkLst>
      </pc:sldChg>
      <pc:sldChg chg="del">
        <pc:chgData name="Pascalle Cup" userId="abbe84a0-611b-406e-b251-e8b4b71c069a" providerId="ADAL" clId="{F6F9D99A-F26C-45E7-B20E-EE42E650833A}" dt="2022-03-24T12:54:19.140" v="183" actId="2696"/>
        <pc:sldMkLst>
          <pc:docMk/>
          <pc:sldMk cId="3900515722" sldId="307"/>
        </pc:sldMkLst>
      </pc:sldChg>
      <pc:sldChg chg="modSp new del mod">
        <pc:chgData name="Pascalle Cup" userId="abbe84a0-611b-406e-b251-e8b4b71c069a" providerId="ADAL" clId="{F6F9D99A-F26C-45E7-B20E-EE42E650833A}" dt="2022-03-24T12:54:19.140" v="183" actId="2696"/>
        <pc:sldMkLst>
          <pc:docMk/>
          <pc:sldMk cId="2649622924" sldId="308"/>
        </pc:sldMkLst>
        <pc:spChg chg="mod">
          <ac:chgData name="Pascalle Cup" userId="abbe84a0-611b-406e-b251-e8b4b71c069a" providerId="ADAL" clId="{F6F9D99A-F26C-45E7-B20E-EE42E650833A}" dt="2022-03-24T10:16:32.846" v="167" actId="20577"/>
          <ac:spMkLst>
            <pc:docMk/>
            <pc:sldMk cId="2649622924" sldId="308"/>
            <ac:spMk id="2" creationId="{0A38964A-896D-422D-8723-EF449F0E14C3}"/>
          </ac:spMkLst>
        </pc:spChg>
        <pc:spChg chg="mod">
          <ac:chgData name="Pascalle Cup" userId="abbe84a0-611b-406e-b251-e8b4b71c069a" providerId="ADAL" clId="{F6F9D99A-F26C-45E7-B20E-EE42E650833A}" dt="2022-03-24T10:16:41.095" v="182" actId="20577"/>
          <ac:spMkLst>
            <pc:docMk/>
            <pc:sldMk cId="2649622924" sldId="308"/>
            <ac:spMk id="3" creationId="{F330D50E-AC79-4E8D-B604-3A59A86E96C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950BBA-71C9-4995-AA2A-363C7D25781D}"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nl-NL"/>
        </a:p>
      </dgm:t>
    </dgm:pt>
    <dgm:pt modelId="{B9124DC9-7D07-419B-AF8B-71722410D28D}">
      <dgm:prSet phldrT="[Tekst]"/>
      <dgm:spPr/>
      <dgm:t>
        <a:bodyPr/>
        <a:lstStyle/>
        <a:p>
          <a:r>
            <a:rPr lang="nl-NL" dirty="0"/>
            <a:t>Sociale cohesie</a:t>
          </a:r>
        </a:p>
      </dgm:t>
    </dgm:pt>
    <dgm:pt modelId="{93DF3A6B-37FE-4116-86DC-9D30A7A8830E}" type="parTrans" cxnId="{F64B9B8B-FD5E-4126-9441-FA7197F635B3}">
      <dgm:prSet/>
      <dgm:spPr/>
      <dgm:t>
        <a:bodyPr/>
        <a:lstStyle/>
        <a:p>
          <a:endParaRPr lang="nl-NL"/>
        </a:p>
      </dgm:t>
    </dgm:pt>
    <dgm:pt modelId="{33D0A230-C438-4E2D-9834-79B32DFA78C8}" type="sibTrans" cxnId="{F64B9B8B-FD5E-4126-9441-FA7197F635B3}">
      <dgm:prSet/>
      <dgm:spPr/>
      <dgm:t>
        <a:bodyPr/>
        <a:lstStyle/>
        <a:p>
          <a:endParaRPr lang="nl-NL"/>
        </a:p>
      </dgm:t>
    </dgm:pt>
    <dgm:pt modelId="{2C9ED277-4069-48DF-96F2-D3EA5E5F5070}">
      <dgm:prSet phldrT="[Tekst]"/>
      <dgm:spPr/>
      <dgm:t>
        <a:bodyPr/>
        <a:lstStyle/>
        <a:p>
          <a:r>
            <a:rPr lang="nl-NL" dirty="0"/>
            <a:t>Sociale samenhang</a:t>
          </a:r>
        </a:p>
      </dgm:t>
    </dgm:pt>
    <dgm:pt modelId="{9385E525-7994-4B5C-A998-F87226164A6A}" type="parTrans" cxnId="{27751B28-F528-478F-985F-C42E3E17E786}">
      <dgm:prSet/>
      <dgm:spPr/>
      <dgm:t>
        <a:bodyPr/>
        <a:lstStyle/>
        <a:p>
          <a:endParaRPr lang="nl-NL"/>
        </a:p>
      </dgm:t>
    </dgm:pt>
    <dgm:pt modelId="{333D774D-D2CE-4300-ACF2-444C4D590263}" type="sibTrans" cxnId="{27751B28-F528-478F-985F-C42E3E17E786}">
      <dgm:prSet/>
      <dgm:spPr/>
      <dgm:t>
        <a:bodyPr/>
        <a:lstStyle/>
        <a:p>
          <a:endParaRPr lang="nl-NL"/>
        </a:p>
      </dgm:t>
    </dgm:pt>
    <dgm:pt modelId="{E2542069-4008-4094-A505-8ABC4375A622}">
      <dgm:prSet phldrT="[Tekst]"/>
      <dgm:spPr/>
      <dgm:t>
        <a:bodyPr/>
        <a:lstStyle/>
        <a:p>
          <a:r>
            <a:rPr lang="nl-NL" dirty="0"/>
            <a:t>Socialisatie</a:t>
          </a:r>
        </a:p>
      </dgm:t>
    </dgm:pt>
    <dgm:pt modelId="{F31E3FF2-B0C2-482A-BBBB-9A126D74D24E}" type="parTrans" cxnId="{2E439374-4C2D-4313-911D-7155F05D210A}">
      <dgm:prSet/>
      <dgm:spPr/>
      <dgm:t>
        <a:bodyPr/>
        <a:lstStyle/>
        <a:p>
          <a:endParaRPr lang="nl-NL"/>
        </a:p>
      </dgm:t>
    </dgm:pt>
    <dgm:pt modelId="{1DB4F47C-15FA-4EF7-AC65-68DD8F2AF491}" type="sibTrans" cxnId="{2E439374-4C2D-4313-911D-7155F05D210A}">
      <dgm:prSet/>
      <dgm:spPr/>
      <dgm:t>
        <a:bodyPr/>
        <a:lstStyle/>
        <a:p>
          <a:endParaRPr lang="nl-NL"/>
        </a:p>
      </dgm:t>
    </dgm:pt>
    <dgm:pt modelId="{6D61EC24-5E61-4B4D-99F4-A099169392D6}">
      <dgm:prSet phldrT="[Tekst]"/>
      <dgm:spPr/>
      <dgm:t>
        <a:bodyPr/>
        <a:lstStyle/>
        <a:p>
          <a:r>
            <a:rPr lang="nl-NL" dirty="0"/>
            <a:t>Groepsdynamiek</a:t>
          </a:r>
        </a:p>
      </dgm:t>
    </dgm:pt>
    <dgm:pt modelId="{36375070-7EDA-4B40-835A-33EBC5F9338D}" type="parTrans" cxnId="{874B4D89-106B-4DB8-9A82-D5CE62399F3A}">
      <dgm:prSet/>
      <dgm:spPr/>
      <dgm:t>
        <a:bodyPr/>
        <a:lstStyle/>
        <a:p>
          <a:endParaRPr lang="nl-NL"/>
        </a:p>
      </dgm:t>
    </dgm:pt>
    <dgm:pt modelId="{5EF54DCF-3096-46F9-B69F-E6CE531EB744}" type="sibTrans" cxnId="{874B4D89-106B-4DB8-9A82-D5CE62399F3A}">
      <dgm:prSet/>
      <dgm:spPr/>
      <dgm:t>
        <a:bodyPr/>
        <a:lstStyle/>
        <a:p>
          <a:endParaRPr lang="nl-NL"/>
        </a:p>
      </dgm:t>
    </dgm:pt>
    <dgm:pt modelId="{BBC80570-6BAE-4A99-B3F0-5FA73D765013}" type="pres">
      <dgm:prSet presAssocID="{8A950BBA-71C9-4995-AA2A-363C7D25781D}" presName="cycle" presStyleCnt="0">
        <dgm:presLayoutVars>
          <dgm:chMax val="1"/>
          <dgm:dir/>
          <dgm:animLvl val="ctr"/>
          <dgm:resizeHandles val="exact"/>
        </dgm:presLayoutVars>
      </dgm:prSet>
      <dgm:spPr/>
    </dgm:pt>
    <dgm:pt modelId="{3D7A4999-92C1-4E35-A11B-E7CAC59513D5}" type="pres">
      <dgm:prSet presAssocID="{B9124DC9-7D07-419B-AF8B-71722410D28D}" presName="centerShape" presStyleLbl="node0" presStyleIdx="0" presStyleCnt="1"/>
      <dgm:spPr/>
    </dgm:pt>
    <dgm:pt modelId="{C01E6D55-5C57-4B1C-A570-EFDA5B552F8F}" type="pres">
      <dgm:prSet presAssocID="{9385E525-7994-4B5C-A998-F87226164A6A}" presName="parTrans" presStyleLbl="bgSibTrans2D1" presStyleIdx="0" presStyleCnt="3"/>
      <dgm:spPr/>
    </dgm:pt>
    <dgm:pt modelId="{1D77308C-59F0-4AF8-9C6C-286C7B9C3795}" type="pres">
      <dgm:prSet presAssocID="{2C9ED277-4069-48DF-96F2-D3EA5E5F5070}" presName="node" presStyleLbl="node1" presStyleIdx="0" presStyleCnt="3">
        <dgm:presLayoutVars>
          <dgm:bulletEnabled val="1"/>
        </dgm:presLayoutVars>
      </dgm:prSet>
      <dgm:spPr/>
    </dgm:pt>
    <dgm:pt modelId="{4B8A924D-2386-4DF4-AF72-99F9EAAAA2DC}" type="pres">
      <dgm:prSet presAssocID="{F31E3FF2-B0C2-482A-BBBB-9A126D74D24E}" presName="parTrans" presStyleLbl="bgSibTrans2D1" presStyleIdx="1" presStyleCnt="3"/>
      <dgm:spPr/>
    </dgm:pt>
    <dgm:pt modelId="{A68A1606-8B19-4A3E-9DE8-9D052865A9AA}" type="pres">
      <dgm:prSet presAssocID="{E2542069-4008-4094-A505-8ABC4375A622}" presName="node" presStyleLbl="node1" presStyleIdx="1" presStyleCnt="3">
        <dgm:presLayoutVars>
          <dgm:bulletEnabled val="1"/>
        </dgm:presLayoutVars>
      </dgm:prSet>
      <dgm:spPr/>
    </dgm:pt>
    <dgm:pt modelId="{E546D082-30B9-4320-92F1-8D23A331833C}" type="pres">
      <dgm:prSet presAssocID="{36375070-7EDA-4B40-835A-33EBC5F9338D}" presName="parTrans" presStyleLbl="bgSibTrans2D1" presStyleIdx="2" presStyleCnt="3"/>
      <dgm:spPr/>
    </dgm:pt>
    <dgm:pt modelId="{C80D610D-FEAB-43B6-A520-BA37893C3E76}" type="pres">
      <dgm:prSet presAssocID="{6D61EC24-5E61-4B4D-99F4-A099169392D6}" presName="node" presStyleLbl="node1" presStyleIdx="2" presStyleCnt="3">
        <dgm:presLayoutVars>
          <dgm:bulletEnabled val="1"/>
        </dgm:presLayoutVars>
      </dgm:prSet>
      <dgm:spPr/>
    </dgm:pt>
  </dgm:ptLst>
  <dgm:cxnLst>
    <dgm:cxn modelId="{27751B28-F528-478F-985F-C42E3E17E786}" srcId="{B9124DC9-7D07-419B-AF8B-71722410D28D}" destId="{2C9ED277-4069-48DF-96F2-D3EA5E5F5070}" srcOrd="0" destOrd="0" parTransId="{9385E525-7994-4B5C-A998-F87226164A6A}" sibTransId="{333D774D-D2CE-4300-ACF2-444C4D590263}"/>
    <dgm:cxn modelId="{2E439374-4C2D-4313-911D-7155F05D210A}" srcId="{B9124DC9-7D07-419B-AF8B-71722410D28D}" destId="{E2542069-4008-4094-A505-8ABC4375A622}" srcOrd="1" destOrd="0" parTransId="{F31E3FF2-B0C2-482A-BBBB-9A126D74D24E}" sibTransId="{1DB4F47C-15FA-4EF7-AC65-68DD8F2AF491}"/>
    <dgm:cxn modelId="{CDB9F184-20A8-4512-8046-32DD031B5A34}" type="presOf" srcId="{36375070-7EDA-4B40-835A-33EBC5F9338D}" destId="{E546D082-30B9-4320-92F1-8D23A331833C}" srcOrd="0" destOrd="0" presId="urn:microsoft.com/office/officeart/2005/8/layout/radial4"/>
    <dgm:cxn modelId="{874B4D89-106B-4DB8-9A82-D5CE62399F3A}" srcId="{B9124DC9-7D07-419B-AF8B-71722410D28D}" destId="{6D61EC24-5E61-4B4D-99F4-A099169392D6}" srcOrd="2" destOrd="0" parTransId="{36375070-7EDA-4B40-835A-33EBC5F9338D}" sibTransId="{5EF54DCF-3096-46F9-B69F-E6CE531EB744}"/>
    <dgm:cxn modelId="{4E5BBE8A-AB27-4DB0-8AE0-E1EC23CE968B}" type="presOf" srcId="{B9124DC9-7D07-419B-AF8B-71722410D28D}" destId="{3D7A4999-92C1-4E35-A11B-E7CAC59513D5}" srcOrd="0" destOrd="0" presId="urn:microsoft.com/office/officeart/2005/8/layout/radial4"/>
    <dgm:cxn modelId="{F64B9B8B-FD5E-4126-9441-FA7197F635B3}" srcId="{8A950BBA-71C9-4995-AA2A-363C7D25781D}" destId="{B9124DC9-7D07-419B-AF8B-71722410D28D}" srcOrd="0" destOrd="0" parTransId="{93DF3A6B-37FE-4116-86DC-9D30A7A8830E}" sibTransId="{33D0A230-C438-4E2D-9834-79B32DFA78C8}"/>
    <dgm:cxn modelId="{EA65F5B9-AAB7-44E6-A594-A10BC49CB21C}" type="presOf" srcId="{E2542069-4008-4094-A505-8ABC4375A622}" destId="{A68A1606-8B19-4A3E-9DE8-9D052865A9AA}" srcOrd="0" destOrd="0" presId="urn:microsoft.com/office/officeart/2005/8/layout/radial4"/>
    <dgm:cxn modelId="{9A9CBEE2-6A02-45F0-9B01-9245EC9773CE}" type="presOf" srcId="{8A950BBA-71C9-4995-AA2A-363C7D25781D}" destId="{BBC80570-6BAE-4A99-B3F0-5FA73D765013}" srcOrd="0" destOrd="0" presId="urn:microsoft.com/office/officeart/2005/8/layout/radial4"/>
    <dgm:cxn modelId="{157E74E9-C966-4E37-9CB7-067F7BA6C27B}" type="presOf" srcId="{6D61EC24-5E61-4B4D-99F4-A099169392D6}" destId="{C80D610D-FEAB-43B6-A520-BA37893C3E76}" srcOrd="0" destOrd="0" presId="urn:microsoft.com/office/officeart/2005/8/layout/radial4"/>
    <dgm:cxn modelId="{6010D1F2-F20B-4ABF-BBD0-EECF6436D3F0}" type="presOf" srcId="{2C9ED277-4069-48DF-96F2-D3EA5E5F5070}" destId="{1D77308C-59F0-4AF8-9C6C-286C7B9C3795}" srcOrd="0" destOrd="0" presId="urn:microsoft.com/office/officeart/2005/8/layout/radial4"/>
    <dgm:cxn modelId="{095CFEF7-BBCF-4CB2-B56F-86885366B5EE}" type="presOf" srcId="{9385E525-7994-4B5C-A998-F87226164A6A}" destId="{C01E6D55-5C57-4B1C-A570-EFDA5B552F8F}" srcOrd="0" destOrd="0" presId="urn:microsoft.com/office/officeart/2005/8/layout/radial4"/>
    <dgm:cxn modelId="{806B6BFE-19FD-4ED2-905B-23BB1E7A969F}" type="presOf" srcId="{F31E3FF2-B0C2-482A-BBBB-9A126D74D24E}" destId="{4B8A924D-2386-4DF4-AF72-99F9EAAAA2DC}" srcOrd="0" destOrd="0" presId="urn:microsoft.com/office/officeart/2005/8/layout/radial4"/>
    <dgm:cxn modelId="{774120D5-541F-4C2B-9A29-7B57CB4E5C72}" type="presParOf" srcId="{BBC80570-6BAE-4A99-B3F0-5FA73D765013}" destId="{3D7A4999-92C1-4E35-A11B-E7CAC59513D5}" srcOrd="0" destOrd="0" presId="urn:microsoft.com/office/officeart/2005/8/layout/radial4"/>
    <dgm:cxn modelId="{93E3A903-955E-4AAA-A5C1-F5129D1031CE}" type="presParOf" srcId="{BBC80570-6BAE-4A99-B3F0-5FA73D765013}" destId="{C01E6D55-5C57-4B1C-A570-EFDA5B552F8F}" srcOrd="1" destOrd="0" presId="urn:microsoft.com/office/officeart/2005/8/layout/radial4"/>
    <dgm:cxn modelId="{E1D18789-F704-4E46-B837-EC0AD1395199}" type="presParOf" srcId="{BBC80570-6BAE-4A99-B3F0-5FA73D765013}" destId="{1D77308C-59F0-4AF8-9C6C-286C7B9C3795}" srcOrd="2" destOrd="0" presId="urn:microsoft.com/office/officeart/2005/8/layout/radial4"/>
    <dgm:cxn modelId="{D9C2501A-F25C-4B25-AD46-826AC166073F}" type="presParOf" srcId="{BBC80570-6BAE-4A99-B3F0-5FA73D765013}" destId="{4B8A924D-2386-4DF4-AF72-99F9EAAAA2DC}" srcOrd="3" destOrd="0" presId="urn:microsoft.com/office/officeart/2005/8/layout/radial4"/>
    <dgm:cxn modelId="{7EE0E4F8-F4E6-4A3F-A1B7-928BFB752CAF}" type="presParOf" srcId="{BBC80570-6BAE-4A99-B3F0-5FA73D765013}" destId="{A68A1606-8B19-4A3E-9DE8-9D052865A9AA}" srcOrd="4" destOrd="0" presId="urn:microsoft.com/office/officeart/2005/8/layout/radial4"/>
    <dgm:cxn modelId="{52917B97-DF45-42FD-ADCF-6E30B84E115F}" type="presParOf" srcId="{BBC80570-6BAE-4A99-B3F0-5FA73D765013}" destId="{E546D082-30B9-4320-92F1-8D23A331833C}" srcOrd="5" destOrd="0" presId="urn:microsoft.com/office/officeart/2005/8/layout/radial4"/>
    <dgm:cxn modelId="{3D2C357D-CA38-432F-B868-2895F6324F81}" type="presParOf" srcId="{BBC80570-6BAE-4A99-B3F0-5FA73D765013}" destId="{C80D610D-FEAB-43B6-A520-BA37893C3E76}"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950BBA-71C9-4995-AA2A-363C7D25781D}"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nl-NL"/>
        </a:p>
      </dgm:t>
    </dgm:pt>
    <dgm:pt modelId="{B9124DC9-7D07-419B-AF8B-71722410D28D}">
      <dgm:prSet phldrT="[Tekst]"/>
      <dgm:spPr/>
      <dgm:t>
        <a:bodyPr/>
        <a:lstStyle/>
        <a:p>
          <a:r>
            <a:rPr lang="nl-NL" dirty="0"/>
            <a:t>Sociale cohesie</a:t>
          </a:r>
        </a:p>
      </dgm:t>
    </dgm:pt>
    <dgm:pt modelId="{93DF3A6B-37FE-4116-86DC-9D30A7A8830E}" type="parTrans" cxnId="{F64B9B8B-FD5E-4126-9441-FA7197F635B3}">
      <dgm:prSet/>
      <dgm:spPr/>
      <dgm:t>
        <a:bodyPr/>
        <a:lstStyle/>
        <a:p>
          <a:endParaRPr lang="nl-NL"/>
        </a:p>
      </dgm:t>
    </dgm:pt>
    <dgm:pt modelId="{33D0A230-C438-4E2D-9834-79B32DFA78C8}" type="sibTrans" cxnId="{F64B9B8B-FD5E-4126-9441-FA7197F635B3}">
      <dgm:prSet/>
      <dgm:spPr/>
      <dgm:t>
        <a:bodyPr/>
        <a:lstStyle/>
        <a:p>
          <a:endParaRPr lang="nl-NL"/>
        </a:p>
      </dgm:t>
    </dgm:pt>
    <dgm:pt modelId="{2C9ED277-4069-48DF-96F2-D3EA5E5F5070}">
      <dgm:prSet phldrT="[Tekst]"/>
      <dgm:spPr/>
      <dgm:t>
        <a:bodyPr/>
        <a:lstStyle/>
        <a:p>
          <a:r>
            <a:rPr lang="nl-NL" dirty="0"/>
            <a:t>Sociale samenhang</a:t>
          </a:r>
        </a:p>
      </dgm:t>
    </dgm:pt>
    <dgm:pt modelId="{9385E525-7994-4B5C-A998-F87226164A6A}" type="parTrans" cxnId="{27751B28-F528-478F-985F-C42E3E17E786}">
      <dgm:prSet/>
      <dgm:spPr/>
      <dgm:t>
        <a:bodyPr/>
        <a:lstStyle/>
        <a:p>
          <a:endParaRPr lang="nl-NL"/>
        </a:p>
      </dgm:t>
    </dgm:pt>
    <dgm:pt modelId="{333D774D-D2CE-4300-ACF2-444C4D590263}" type="sibTrans" cxnId="{27751B28-F528-478F-985F-C42E3E17E786}">
      <dgm:prSet/>
      <dgm:spPr/>
      <dgm:t>
        <a:bodyPr/>
        <a:lstStyle/>
        <a:p>
          <a:endParaRPr lang="nl-NL"/>
        </a:p>
      </dgm:t>
    </dgm:pt>
    <dgm:pt modelId="{E2542069-4008-4094-A505-8ABC4375A622}">
      <dgm:prSet phldrT="[Tekst]"/>
      <dgm:spPr>
        <a:solidFill>
          <a:schemeClr val="accent2"/>
        </a:solidFill>
      </dgm:spPr>
      <dgm:t>
        <a:bodyPr/>
        <a:lstStyle/>
        <a:p>
          <a:r>
            <a:rPr lang="nl-NL" dirty="0"/>
            <a:t>Socialisatie</a:t>
          </a:r>
        </a:p>
      </dgm:t>
    </dgm:pt>
    <dgm:pt modelId="{F31E3FF2-B0C2-482A-BBBB-9A126D74D24E}" type="parTrans" cxnId="{2E439374-4C2D-4313-911D-7155F05D210A}">
      <dgm:prSet/>
      <dgm:spPr/>
      <dgm:t>
        <a:bodyPr/>
        <a:lstStyle/>
        <a:p>
          <a:endParaRPr lang="nl-NL"/>
        </a:p>
      </dgm:t>
    </dgm:pt>
    <dgm:pt modelId="{1DB4F47C-15FA-4EF7-AC65-68DD8F2AF491}" type="sibTrans" cxnId="{2E439374-4C2D-4313-911D-7155F05D210A}">
      <dgm:prSet/>
      <dgm:spPr/>
      <dgm:t>
        <a:bodyPr/>
        <a:lstStyle/>
        <a:p>
          <a:endParaRPr lang="nl-NL"/>
        </a:p>
      </dgm:t>
    </dgm:pt>
    <dgm:pt modelId="{6D61EC24-5E61-4B4D-99F4-A099169392D6}">
      <dgm:prSet phldrT="[Tekst]"/>
      <dgm:spPr/>
      <dgm:t>
        <a:bodyPr/>
        <a:lstStyle/>
        <a:p>
          <a:r>
            <a:rPr lang="nl-NL" dirty="0"/>
            <a:t>Groepsdynamiek</a:t>
          </a:r>
        </a:p>
      </dgm:t>
    </dgm:pt>
    <dgm:pt modelId="{36375070-7EDA-4B40-835A-33EBC5F9338D}" type="parTrans" cxnId="{874B4D89-106B-4DB8-9A82-D5CE62399F3A}">
      <dgm:prSet/>
      <dgm:spPr/>
      <dgm:t>
        <a:bodyPr/>
        <a:lstStyle/>
        <a:p>
          <a:endParaRPr lang="nl-NL"/>
        </a:p>
      </dgm:t>
    </dgm:pt>
    <dgm:pt modelId="{5EF54DCF-3096-46F9-B69F-E6CE531EB744}" type="sibTrans" cxnId="{874B4D89-106B-4DB8-9A82-D5CE62399F3A}">
      <dgm:prSet/>
      <dgm:spPr/>
      <dgm:t>
        <a:bodyPr/>
        <a:lstStyle/>
        <a:p>
          <a:endParaRPr lang="nl-NL"/>
        </a:p>
      </dgm:t>
    </dgm:pt>
    <dgm:pt modelId="{BBC80570-6BAE-4A99-B3F0-5FA73D765013}" type="pres">
      <dgm:prSet presAssocID="{8A950BBA-71C9-4995-AA2A-363C7D25781D}" presName="cycle" presStyleCnt="0">
        <dgm:presLayoutVars>
          <dgm:chMax val="1"/>
          <dgm:dir/>
          <dgm:animLvl val="ctr"/>
          <dgm:resizeHandles val="exact"/>
        </dgm:presLayoutVars>
      </dgm:prSet>
      <dgm:spPr/>
    </dgm:pt>
    <dgm:pt modelId="{3D7A4999-92C1-4E35-A11B-E7CAC59513D5}" type="pres">
      <dgm:prSet presAssocID="{B9124DC9-7D07-419B-AF8B-71722410D28D}" presName="centerShape" presStyleLbl="node0" presStyleIdx="0" presStyleCnt="1"/>
      <dgm:spPr/>
    </dgm:pt>
    <dgm:pt modelId="{C01E6D55-5C57-4B1C-A570-EFDA5B552F8F}" type="pres">
      <dgm:prSet presAssocID="{9385E525-7994-4B5C-A998-F87226164A6A}" presName="parTrans" presStyleLbl="bgSibTrans2D1" presStyleIdx="0" presStyleCnt="3"/>
      <dgm:spPr/>
    </dgm:pt>
    <dgm:pt modelId="{1D77308C-59F0-4AF8-9C6C-286C7B9C3795}" type="pres">
      <dgm:prSet presAssocID="{2C9ED277-4069-48DF-96F2-D3EA5E5F5070}" presName="node" presStyleLbl="node1" presStyleIdx="0" presStyleCnt="3">
        <dgm:presLayoutVars>
          <dgm:bulletEnabled val="1"/>
        </dgm:presLayoutVars>
      </dgm:prSet>
      <dgm:spPr/>
    </dgm:pt>
    <dgm:pt modelId="{4B8A924D-2386-4DF4-AF72-99F9EAAAA2DC}" type="pres">
      <dgm:prSet presAssocID="{F31E3FF2-B0C2-482A-BBBB-9A126D74D24E}" presName="parTrans" presStyleLbl="bgSibTrans2D1" presStyleIdx="1" presStyleCnt="3"/>
      <dgm:spPr/>
    </dgm:pt>
    <dgm:pt modelId="{A68A1606-8B19-4A3E-9DE8-9D052865A9AA}" type="pres">
      <dgm:prSet presAssocID="{E2542069-4008-4094-A505-8ABC4375A622}" presName="node" presStyleLbl="node1" presStyleIdx="1" presStyleCnt="3">
        <dgm:presLayoutVars>
          <dgm:bulletEnabled val="1"/>
        </dgm:presLayoutVars>
      </dgm:prSet>
      <dgm:spPr/>
    </dgm:pt>
    <dgm:pt modelId="{E546D082-30B9-4320-92F1-8D23A331833C}" type="pres">
      <dgm:prSet presAssocID="{36375070-7EDA-4B40-835A-33EBC5F9338D}" presName="parTrans" presStyleLbl="bgSibTrans2D1" presStyleIdx="2" presStyleCnt="3"/>
      <dgm:spPr/>
    </dgm:pt>
    <dgm:pt modelId="{C80D610D-FEAB-43B6-A520-BA37893C3E76}" type="pres">
      <dgm:prSet presAssocID="{6D61EC24-5E61-4B4D-99F4-A099169392D6}" presName="node" presStyleLbl="node1" presStyleIdx="2" presStyleCnt="3">
        <dgm:presLayoutVars>
          <dgm:bulletEnabled val="1"/>
        </dgm:presLayoutVars>
      </dgm:prSet>
      <dgm:spPr/>
    </dgm:pt>
  </dgm:ptLst>
  <dgm:cxnLst>
    <dgm:cxn modelId="{27751B28-F528-478F-985F-C42E3E17E786}" srcId="{B9124DC9-7D07-419B-AF8B-71722410D28D}" destId="{2C9ED277-4069-48DF-96F2-D3EA5E5F5070}" srcOrd="0" destOrd="0" parTransId="{9385E525-7994-4B5C-A998-F87226164A6A}" sibTransId="{333D774D-D2CE-4300-ACF2-444C4D590263}"/>
    <dgm:cxn modelId="{2E439374-4C2D-4313-911D-7155F05D210A}" srcId="{B9124DC9-7D07-419B-AF8B-71722410D28D}" destId="{E2542069-4008-4094-A505-8ABC4375A622}" srcOrd="1" destOrd="0" parTransId="{F31E3FF2-B0C2-482A-BBBB-9A126D74D24E}" sibTransId="{1DB4F47C-15FA-4EF7-AC65-68DD8F2AF491}"/>
    <dgm:cxn modelId="{CDB9F184-20A8-4512-8046-32DD031B5A34}" type="presOf" srcId="{36375070-7EDA-4B40-835A-33EBC5F9338D}" destId="{E546D082-30B9-4320-92F1-8D23A331833C}" srcOrd="0" destOrd="0" presId="urn:microsoft.com/office/officeart/2005/8/layout/radial4"/>
    <dgm:cxn modelId="{874B4D89-106B-4DB8-9A82-D5CE62399F3A}" srcId="{B9124DC9-7D07-419B-AF8B-71722410D28D}" destId="{6D61EC24-5E61-4B4D-99F4-A099169392D6}" srcOrd="2" destOrd="0" parTransId="{36375070-7EDA-4B40-835A-33EBC5F9338D}" sibTransId="{5EF54DCF-3096-46F9-B69F-E6CE531EB744}"/>
    <dgm:cxn modelId="{4E5BBE8A-AB27-4DB0-8AE0-E1EC23CE968B}" type="presOf" srcId="{B9124DC9-7D07-419B-AF8B-71722410D28D}" destId="{3D7A4999-92C1-4E35-A11B-E7CAC59513D5}" srcOrd="0" destOrd="0" presId="urn:microsoft.com/office/officeart/2005/8/layout/radial4"/>
    <dgm:cxn modelId="{F64B9B8B-FD5E-4126-9441-FA7197F635B3}" srcId="{8A950BBA-71C9-4995-AA2A-363C7D25781D}" destId="{B9124DC9-7D07-419B-AF8B-71722410D28D}" srcOrd="0" destOrd="0" parTransId="{93DF3A6B-37FE-4116-86DC-9D30A7A8830E}" sibTransId="{33D0A230-C438-4E2D-9834-79B32DFA78C8}"/>
    <dgm:cxn modelId="{EA65F5B9-AAB7-44E6-A594-A10BC49CB21C}" type="presOf" srcId="{E2542069-4008-4094-A505-8ABC4375A622}" destId="{A68A1606-8B19-4A3E-9DE8-9D052865A9AA}" srcOrd="0" destOrd="0" presId="urn:microsoft.com/office/officeart/2005/8/layout/radial4"/>
    <dgm:cxn modelId="{9A9CBEE2-6A02-45F0-9B01-9245EC9773CE}" type="presOf" srcId="{8A950BBA-71C9-4995-AA2A-363C7D25781D}" destId="{BBC80570-6BAE-4A99-B3F0-5FA73D765013}" srcOrd="0" destOrd="0" presId="urn:microsoft.com/office/officeart/2005/8/layout/radial4"/>
    <dgm:cxn modelId="{157E74E9-C966-4E37-9CB7-067F7BA6C27B}" type="presOf" srcId="{6D61EC24-5E61-4B4D-99F4-A099169392D6}" destId="{C80D610D-FEAB-43B6-A520-BA37893C3E76}" srcOrd="0" destOrd="0" presId="urn:microsoft.com/office/officeart/2005/8/layout/radial4"/>
    <dgm:cxn modelId="{6010D1F2-F20B-4ABF-BBD0-EECF6436D3F0}" type="presOf" srcId="{2C9ED277-4069-48DF-96F2-D3EA5E5F5070}" destId="{1D77308C-59F0-4AF8-9C6C-286C7B9C3795}" srcOrd="0" destOrd="0" presId="urn:microsoft.com/office/officeart/2005/8/layout/radial4"/>
    <dgm:cxn modelId="{095CFEF7-BBCF-4CB2-B56F-86885366B5EE}" type="presOf" srcId="{9385E525-7994-4B5C-A998-F87226164A6A}" destId="{C01E6D55-5C57-4B1C-A570-EFDA5B552F8F}" srcOrd="0" destOrd="0" presId="urn:microsoft.com/office/officeart/2005/8/layout/radial4"/>
    <dgm:cxn modelId="{806B6BFE-19FD-4ED2-905B-23BB1E7A969F}" type="presOf" srcId="{F31E3FF2-B0C2-482A-BBBB-9A126D74D24E}" destId="{4B8A924D-2386-4DF4-AF72-99F9EAAAA2DC}" srcOrd="0" destOrd="0" presId="urn:microsoft.com/office/officeart/2005/8/layout/radial4"/>
    <dgm:cxn modelId="{774120D5-541F-4C2B-9A29-7B57CB4E5C72}" type="presParOf" srcId="{BBC80570-6BAE-4A99-B3F0-5FA73D765013}" destId="{3D7A4999-92C1-4E35-A11B-E7CAC59513D5}" srcOrd="0" destOrd="0" presId="urn:microsoft.com/office/officeart/2005/8/layout/radial4"/>
    <dgm:cxn modelId="{93E3A903-955E-4AAA-A5C1-F5129D1031CE}" type="presParOf" srcId="{BBC80570-6BAE-4A99-B3F0-5FA73D765013}" destId="{C01E6D55-5C57-4B1C-A570-EFDA5B552F8F}" srcOrd="1" destOrd="0" presId="urn:microsoft.com/office/officeart/2005/8/layout/radial4"/>
    <dgm:cxn modelId="{E1D18789-F704-4E46-B837-EC0AD1395199}" type="presParOf" srcId="{BBC80570-6BAE-4A99-B3F0-5FA73D765013}" destId="{1D77308C-59F0-4AF8-9C6C-286C7B9C3795}" srcOrd="2" destOrd="0" presId="urn:microsoft.com/office/officeart/2005/8/layout/radial4"/>
    <dgm:cxn modelId="{D9C2501A-F25C-4B25-AD46-826AC166073F}" type="presParOf" srcId="{BBC80570-6BAE-4A99-B3F0-5FA73D765013}" destId="{4B8A924D-2386-4DF4-AF72-99F9EAAAA2DC}" srcOrd="3" destOrd="0" presId="urn:microsoft.com/office/officeart/2005/8/layout/radial4"/>
    <dgm:cxn modelId="{7EE0E4F8-F4E6-4A3F-A1B7-928BFB752CAF}" type="presParOf" srcId="{BBC80570-6BAE-4A99-B3F0-5FA73D765013}" destId="{A68A1606-8B19-4A3E-9DE8-9D052865A9AA}" srcOrd="4" destOrd="0" presId="urn:microsoft.com/office/officeart/2005/8/layout/radial4"/>
    <dgm:cxn modelId="{52917B97-DF45-42FD-ADCF-6E30B84E115F}" type="presParOf" srcId="{BBC80570-6BAE-4A99-B3F0-5FA73D765013}" destId="{E546D082-30B9-4320-92F1-8D23A331833C}" srcOrd="5" destOrd="0" presId="urn:microsoft.com/office/officeart/2005/8/layout/radial4"/>
    <dgm:cxn modelId="{3D2C357D-CA38-432F-B868-2895F6324F81}" type="presParOf" srcId="{BBC80570-6BAE-4A99-B3F0-5FA73D765013}" destId="{C80D610D-FEAB-43B6-A520-BA37893C3E76}" srcOrd="6" destOrd="0" presId="urn:microsoft.com/office/officeart/2005/8/layout/radial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950BBA-71C9-4995-AA2A-363C7D25781D}"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nl-NL"/>
        </a:p>
      </dgm:t>
    </dgm:pt>
    <dgm:pt modelId="{B9124DC9-7D07-419B-AF8B-71722410D28D}">
      <dgm:prSet phldrT="[Tekst]"/>
      <dgm:spPr/>
      <dgm:t>
        <a:bodyPr/>
        <a:lstStyle/>
        <a:p>
          <a:r>
            <a:rPr lang="nl-NL" dirty="0"/>
            <a:t>Sociale cohesie</a:t>
          </a:r>
        </a:p>
      </dgm:t>
    </dgm:pt>
    <dgm:pt modelId="{93DF3A6B-37FE-4116-86DC-9D30A7A8830E}" type="parTrans" cxnId="{F64B9B8B-FD5E-4126-9441-FA7197F635B3}">
      <dgm:prSet/>
      <dgm:spPr/>
      <dgm:t>
        <a:bodyPr/>
        <a:lstStyle/>
        <a:p>
          <a:endParaRPr lang="nl-NL"/>
        </a:p>
      </dgm:t>
    </dgm:pt>
    <dgm:pt modelId="{33D0A230-C438-4E2D-9834-79B32DFA78C8}" type="sibTrans" cxnId="{F64B9B8B-FD5E-4126-9441-FA7197F635B3}">
      <dgm:prSet/>
      <dgm:spPr/>
      <dgm:t>
        <a:bodyPr/>
        <a:lstStyle/>
        <a:p>
          <a:endParaRPr lang="nl-NL"/>
        </a:p>
      </dgm:t>
    </dgm:pt>
    <dgm:pt modelId="{2C9ED277-4069-48DF-96F2-D3EA5E5F5070}">
      <dgm:prSet phldrT="[Tekst]"/>
      <dgm:spPr>
        <a:solidFill>
          <a:schemeClr val="accent2"/>
        </a:solidFill>
      </dgm:spPr>
      <dgm:t>
        <a:bodyPr/>
        <a:lstStyle/>
        <a:p>
          <a:r>
            <a:rPr lang="nl-NL" dirty="0"/>
            <a:t>Sociale samenhang</a:t>
          </a:r>
        </a:p>
      </dgm:t>
    </dgm:pt>
    <dgm:pt modelId="{9385E525-7994-4B5C-A998-F87226164A6A}" type="parTrans" cxnId="{27751B28-F528-478F-985F-C42E3E17E786}">
      <dgm:prSet/>
      <dgm:spPr/>
      <dgm:t>
        <a:bodyPr/>
        <a:lstStyle/>
        <a:p>
          <a:endParaRPr lang="nl-NL"/>
        </a:p>
      </dgm:t>
    </dgm:pt>
    <dgm:pt modelId="{333D774D-D2CE-4300-ACF2-444C4D590263}" type="sibTrans" cxnId="{27751B28-F528-478F-985F-C42E3E17E786}">
      <dgm:prSet/>
      <dgm:spPr/>
      <dgm:t>
        <a:bodyPr/>
        <a:lstStyle/>
        <a:p>
          <a:endParaRPr lang="nl-NL"/>
        </a:p>
      </dgm:t>
    </dgm:pt>
    <dgm:pt modelId="{E2542069-4008-4094-A505-8ABC4375A622}">
      <dgm:prSet phldrT="[Tekst]"/>
      <dgm:spPr/>
      <dgm:t>
        <a:bodyPr/>
        <a:lstStyle/>
        <a:p>
          <a:r>
            <a:rPr lang="nl-NL" dirty="0"/>
            <a:t>Socialisatie</a:t>
          </a:r>
        </a:p>
      </dgm:t>
    </dgm:pt>
    <dgm:pt modelId="{F31E3FF2-B0C2-482A-BBBB-9A126D74D24E}" type="parTrans" cxnId="{2E439374-4C2D-4313-911D-7155F05D210A}">
      <dgm:prSet/>
      <dgm:spPr/>
      <dgm:t>
        <a:bodyPr/>
        <a:lstStyle/>
        <a:p>
          <a:endParaRPr lang="nl-NL"/>
        </a:p>
      </dgm:t>
    </dgm:pt>
    <dgm:pt modelId="{1DB4F47C-15FA-4EF7-AC65-68DD8F2AF491}" type="sibTrans" cxnId="{2E439374-4C2D-4313-911D-7155F05D210A}">
      <dgm:prSet/>
      <dgm:spPr/>
      <dgm:t>
        <a:bodyPr/>
        <a:lstStyle/>
        <a:p>
          <a:endParaRPr lang="nl-NL"/>
        </a:p>
      </dgm:t>
    </dgm:pt>
    <dgm:pt modelId="{6D61EC24-5E61-4B4D-99F4-A099169392D6}">
      <dgm:prSet phldrT="[Tekst]"/>
      <dgm:spPr/>
      <dgm:t>
        <a:bodyPr/>
        <a:lstStyle/>
        <a:p>
          <a:r>
            <a:rPr lang="nl-NL" dirty="0"/>
            <a:t>Groepsdynamiek</a:t>
          </a:r>
        </a:p>
      </dgm:t>
    </dgm:pt>
    <dgm:pt modelId="{36375070-7EDA-4B40-835A-33EBC5F9338D}" type="parTrans" cxnId="{874B4D89-106B-4DB8-9A82-D5CE62399F3A}">
      <dgm:prSet/>
      <dgm:spPr/>
      <dgm:t>
        <a:bodyPr/>
        <a:lstStyle/>
        <a:p>
          <a:endParaRPr lang="nl-NL"/>
        </a:p>
      </dgm:t>
    </dgm:pt>
    <dgm:pt modelId="{5EF54DCF-3096-46F9-B69F-E6CE531EB744}" type="sibTrans" cxnId="{874B4D89-106B-4DB8-9A82-D5CE62399F3A}">
      <dgm:prSet/>
      <dgm:spPr/>
      <dgm:t>
        <a:bodyPr/>
        <a:lstStyle/>
        <a:p>
          <a:endParaRPr lang="nl-NL"/>
        </a:p>
      </dgm:t>
    </dgm:pt>
    <dgm:pt modelId="{BBC80570-6BAE-4A99-B3F0-5FA73D765013}" type="pres">
      <dgm:prSet presAssocID="{8A950BBA-71C9-4995-AA2A-363C7D25781D}" presName="cycle" presStyleCnt="0">
        <dgm:presLayoutVars>
          <dgm:chMax val="1"/>
          <dgm:dir/>
          <dgm:animLvl val="ctr"/>
          <dgm:resizeHandles val="exact"/>
        </dgm:presLayoutVars>
      </dgm:prSet>
      <dgm:spPr/>
    </dgm:pt>
    <dgm:pt modelId="{3D7A4999-92C1-4E35-A11B-E7CAC59513D5}" type="pres">
      <dgm:prSet presAssocID="{B9124DC9-7D07-419B-AF8B-71722410D28D}" presName="centerShape" presStyleLbl="node0" presStyleIdx="0" presStyleCnt="1"/>
      <dgm:spPr/>
    </dgm:pt>
    <dgm:pt modelId="{C01E6D55-5C57-4B1C-A570-EFDA5B552F8F}" type="pres">
      <dgm:prSet presAssocID="{9385E525-7994-4B5C-A998-F87226164A6A}" presName="parTrans" presStyleLbl="bgSibTrans2D1" presStyleIdx="0" presStyleCnt="3"/>
      <dgm:spPr/>
    </dgm:pt>
    <dgm:pt modelId="{1D77308C-59F0-4AF8-9C6C-286C7B9C3795}" type="pres">
      <dgm:prSet presAssocID="{2C9ED277-4069-48DF-96F2-D3EA5E5F5070}" presName="node" presStyleLbl="node1" presStyleIdx="0" presStyleCnt="3">
        <dgm:presLayoutVars>
          <dgm:bulletEnabled val="1"/>
        </dgm:presLayoutVars>
      </dgm:prSet>
      <dgm:spPr/>
    </dgm:pt>
    <dgm:pt modelId="{4B8A924D-2386-4DF4-AF72-99F9EAAAA2DC}" type="pres">
      <dgm:prSet presAssocID="{F31E3FF2-B0C2-482A-BBBB-9A126D74D24E}" presName="parTrans" presStyleLbl="bgSibTrans2D1" presStyleIdx="1" presStyleCnt="3"/>
      <dgm:spPr/>
    </dgm:pt>
    <dgm:pt modelId="{A68A1606-8B19-4A3E-9DE8-9D052865A9AA}" type="pres">
      <dgm:prSet presAssocID="{E2542069-4008-4094-A505-8ABC4375A622}" presName="node" presStyleLbl="node1" presStyleIdx="1" presStyleCnt="3">
        <dgm:presLayoutVars>
          <dgm:bulletEnabled val="1"/>
        </dgm:presLayoutVars>
      </dgm:prSet>
      <dgm:spPr/>
    </dgm:pt>
    <dgm:pt modelId="{E546D082-30B9-4320-92F1-8D23A331833C}" type="pres">
      <dgm:prSet presAssocID="{36375070-7EDA-4B40-835A-33EBC5F9338D}" presName="parTrans" presStyleLbl="bgSibTrans2D1" presStyleIdx="2" presStyleCnt="3"/>
      <dgm:spPr/>
    </dgm:pt>
    <dgm:pt modelId="{C80D610D-FEAB-43B6-A520-BA37893C3E76}" type="pres">
      <dgm:prSet presAssocID="{6D61EC24-5E61-4B4D-99F4-A099169392D6}" presName="node" presStyleLbl="node1" presStyleIdx="2" presStyleCnt="3">
        <dgm:presLayoutVars>
          <dgm:bulletEnabled val="1"/>
        </dgm:presLayoutVars>
      </dgm:prSet>
      <dgm:spPr/>
    </dgm:pt>
  </dgm:ptLst>
  <dgm:cxnLst>
    <dgm:cxn modelId="{27751B28-F528-478F-985F-C42E3E17E786}" srcId="{B9124DC9-7D07-419B-AF8B-71722410D28D}" destId="{2C9ED277-4069-48DF-96F2-D3EA5E5F5070}" srcOrd="0" destOrd="0" parTransId="{9385E525-7994-4B5C-A998-F87226164A6A}" sibTransId="{333D774D-D2CE-4300-ACF2-444C4D590263}"/>
    <dgm:cxn modelId="{2E439374-4C2D-4313-911D-7155F05D210A}" srcId="{B9124DC9-7D07-419B-AF8B-71722410D28D}" destId="{E2542069-4008-4094-A505-8ABC4375A622}" srcOrd="1" destOrd="0" parTransId="{F31E3FF2-B0C2-482A-BBBB-9A126D74D24E}" sibTransId="{1DB4F47C-15FA-4EF7-AC65-68DD8F2AF491}"/>
    <dgm:cxn modelId="{CDB9F184-20A8-4512-8046-32DD031B5A34}" type="presOf" srcId="{36375070-7EDA-4B40-835A-33EBC5F9338D}" destId="{E546D082-30B9-4320-92F1-8D23A331833C}" srcOrd="0" destOrd="0" presId="urn:microsoft.com/office/officeart/2005/8/layout/radial4"/>
    <dgm:cxn modelId="{874B4D89-106B-4DB8-9A82-D5CE62399F3A}" srcId="{B9124DC9-7D07-419B-AF8B-71722410D28D}" destId="{6D61EC24-5E61-4B4D-99F4-A099169392D6}" srcOrd="2" destOrd="0" parTransId="{36375070-7EDA-4B40-835A-33EBC5F9338D}" sibTransId="{5EF54DCF-3096-46F9-B69F-E6CE531EB744}"/>
    <dgm:cxn modelId="{4E5BBE8A-AB27-4DB0-8AE0-E1EC23CE968B}" type="presOf" srcId="{B9124DC9-7D07-419B-AF8B-71722410D28D}" destId="{3D7A4999-92C1-4E35-A11B-E7CAC59513D5}" srcOrd="0" destOrd="0" presId="urn:microsoft.com/office/officeart/2005/8/layout/radial4"/>
    <dgm:cxn modelId="{F64B9B8B-FD5E-4126-9441-FA7197F635B3}" srcId="{8A950BBA-71C9-4995-AA2A-363C7D25781D}" destId="{B9124DC9-7D07-419B-AF8B-71722410D28D}" srcOrd="0" destOrd="0" parTransId="{93DF3A6B-37FE-4116-86DC-9D30A7A8830E}" sibTransId="{33D0A230-C438-4E2D-9834-79B32DFA78C8}"/>
    <dgm:cxn modelId="{EA65F5B9-AAB7-44E6-A594-A10BC49CB21C}" type="presOf" srcId="{E2542069-4008-4094-A505-8ABC4375A622}" destId="{A68A1606-8B19-4A3E-9DE8-9D052865A9AA}" srcOrd="0" destOrd="0" presId="urn:microsoft.com/office/officeart/2005/8/layout/radial4"/>
    <dgm:cxn modelId="{9A9CBEE2-6A02-45F0-9B01-9245EC9773CE}" type="presOf" srcId="{8A950BBA-71C9-4995-AA2A-363C7D25781D}" destId="{BBC80570-6BAE-4A99-B3F0-5FA73D765013}" srcOrd="0" destOrd="0" presId="urn:microsoft.com/office/officeart/2005/8/layout/radial4"/>
    <dgm:cxn modelId="{157E74E9-C966-4E37-9CB7-067F7BA6C27B}" type="presOf" srcId="{6D61EC24-5E61-4B4D-99F4-A099169392D6}" destId="{C80D610D-FEAB-43B6-A520-BA37893C3E76}" srcOrd="0" destOrd="0" presId="urn:microsoft.com/office/officeart/2005/8/layout/radial4"/>
    <dgm:cxn modelId="{6010D1F2-F20B-4ABF-BBD0-EECF6436D3F0}" type="presOf" srcId="{2C9ED277-4069-48DF-96F2-D3EA5E5F5070}" destId="{1D77308C-59F0-4AF8-9C6C-286C7B9C3795}" srcOrd="0" destOrd="0" presId="urn:microsoft.com/office/officeart/2005/8/layout/radial4"/>
    <dgm:cxn modelId="{095CFEF7-BBCF-4CB2-B56F-86885366B5EE}" type="presOf" srcId="{9385E525-7994-4B5C-A998-F87226164A6A}" destId="{C01E6D55-5C57-4B1C-A570-EFDA5B552F8F}" srcOrd="0" destOrd="0" presId="urn:microsoft.com/office/officeart/2005/8/layout/radial4"/>
    <dgm:cxn modelId="{806B6BFE-19FD-4ED2-905B-23BB1E7A969F}" type="presOf" srcId="{F31E3FF2-B0C2-482A-BBBB-9A126D74D24E}" destId="{4B8A924D-2386-4DF4-AF72-99F9EAAAA2DC}" srcOrd="0" destOrd="0" presId="urn:microsoft.com/office/officeart/2005/8/layout/radial4"/>
    <dgm:cxn modelId="{774120D5-541F-4C2B-9A29-7B57CB4E5C72}" type="presParOf" srcId="{BBC80570-6BAE-4A99-B3F0-5FA73D765013}" destId="{3D7A4999-92C1-4E35-A11B-E7CAC59513D5}" srcOrd="0" destOrd="0" presId="urn:microsoft.com/office/officeart/2005/8/layout/radial4"/>
    <dgm:cxn modelId="{93E3A903-955E-4AAA-A5C1-F5129D1031CE}" type="presParOf" srcId="{BBC80570-6BAE-4A99-B3F0-5FA73D765013}" destId="{C01E6D55-5C57-4B1C-A570-EFDA5B552F8F}" srcOrd="1" destOrd="0" presId="urn:microsoft.com/office/officeart/2005/8/layout/radial4"/>
    <dgm:cxn modelId="{E1D18789-F704-4E46-B837-EC0AD1395199}" type="presParOf" srcId="{BBC80570-6BAE-4A99-B3F0-5FA73D765013}" destId="{1D77308C-59F0-4AF8-9C6C-286C7B9C3795}" srcOrd="2" destOrd="0" presId="urn:microsoft.com/office/officeart/2005/8/layout/radial4"/>
    <dgm:cxn modelId="{D9C2501A-F25C-4B25-AD46-826AC166073F}" type="presParOf" srcId="{BBC80570-6BAE-4A99-B3F0-5FA73D765013}" destId="{4B8A924D-2386-4DF4-AF72-99F9EAAAA2DC}" srcOrd="3" destOrd="0" presId="urn:microsoft.com/office/officeart/2005/8/layout/radial4"/>
    <dgm:cxn modelId="{7EE0E4F8-F4E6-4A3F-A1B7-928BFB752CAF}" type="presParOf" srcId="{BBC80570-6BAE-4A99-B3F0-5FA73D765013}" destId="{A68A1606-8B19-4A3E-9DE8-9D052865A9AA}" srcOrd="4" destOrd="0" presId="urn:microsoft.com/office/officeart/2005/8/layout/radial4"/>
    <dgm:cxn modelId="{52917B97-DF45-42FD-ADCF-6E30B84E115F}" type="presParOf" srcId="{BBC80570-6BAE-4A99-B3F0-5FA73D765013}" destId="{E546D082-30B9-4320-92F1-8D23A331833C}" srcOrd="5" destOrd="0" presId="urn:microsoft.com/office/officeart/2005/8/layout/radial4"/>
    <dgm:cxn modelId="{3D2C357D-CA38-432F-B868-2895F6324F81}" type="presParOf" srcId="{BBC80570-6BAE-4A99-B3F0-5FA73D765013}" destId="{C80D610D-FEAB-43B6-A520-BA37893C3E76}"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A4999-92C1-4E35-A11B-E7CAC59513D5}">
      <dsp:nvSpPr>
        <dsp:cNvPr id="0" name=""/>
        <dsp:cNvSpPr/>
      </dsp:nvSpPr>
      <dsp:spPr>
        <a:xfrm>
          <a:off x="2638478" y="2254284"/>
          <a:ext cx="1892193" cy="18921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nl-NL" sz="3300" kern="1200" dirty="0"/>
            <a:t>Sociale cohesie</a:t>
          </a:r>
        </a:p>
      </dsp:txBody>
      <dsp:txXfrm>
        <a:off x="2915583" y="2531389"/>
        <a:ext cx="1337983" cy="1337983"/>
      </dsp:txXfrm>
    </dsp:sp>
    <dsp:sp modelId="{C01E6D55-5C57-4B1C-A570-EFDA5B552F8F}">
      <dsp:nvSpPr>
        <dsp:cNvPr id="0" name=""/>
        <dsp:cNvSpPr/>
      </dsp:nvSpPr>
      <dsp:spPr>
        <a:xfrm rot="12900000">
          <a:off x="1421808" y="1923919"/>
          <a:ext cx="1449743" cy="53927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77308C-59F0-4AF8-9C6C-286C7B9C3795}">
      <dsp:nvSpPr>
        <dsp:cNvPr id="0" name=""/>
        <dsp:cNvSpPr/>
      </dsp:nvSpPr>
      <dsp:spPr>
        <a:xfrm>
          <a:off x="654108" y="1058753"/>
          <a:ext cx="1797583" cy="14380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nl-NL" sz="1800" kern="1200" dirty="0"/>
            <a:t>Sociale samenhang</a:t>
          </a:r>
        </a:p>
      </dsp:txBody>
      <dsp:txXfrm>
        <a:off x="696228" y="1100873"/>
        <a:ext cx="1713343" cy="1353827"/>
      </dsp:txXfrm>
    </dsp:sp>
    <dsp:sp modelId="{4B8A924D-2386-4DF4-AF72-99F9EAAAA2DC}">
      <dsp:nvSpPr>
        <dsp:cNvPr id="0" name=""/>
        <dsp:cNvSpPr/>
      </dsp:nvSpPr>
      <dsp:spPr>
        <a:xfrm rot="16200000">
          <a:off x="2859703" y="1175398"/>
          <a:ext cx="1449743" cy="53927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8A1606-8B19-4A3E-9DE8-9D052865A9AA}">
      <dsp:nvSpPr>
        <dsp:cNvPr id="0" name=""/>
        <dsp:cNvSpPr/>
      </dsp:nvSpPr>
      <dsp:spPr>
        <a:xfrm>
          <a:off x="2685783" y="1130"/>
          <a:ext cx="1797583" cy="14380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nl-NL" sz="1800" kern="1200" dirty="0"/>
            <a:t>Socialisatie</a:t>
          </a:r>
        </a:p>
      </dsp:txBody>
      <dsp:txXfrm>
        <a:off x="2727903" y="43250"/>
        <a:ext cx="1713343" cy="1353827"/>
      </dsp:txXfrm>
    </dsp:sp>
    <dsp:sp modelId="{E546D082-30B9-4320-92F1-8D23A331833C}">
      <dsp:nvSpPr>
        <dsp:cNvPr id="0" name=""/>
        <dsp:cNvSpPr/>
      </dsp:nvSpPr>
      <dsp:spPr>
        <a:xfrm rot="19500000">
          <a:off x="4297597" y="1923919"/>
          <a:ext cx="1449743" cy="53927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80D610D-FEAB-43B6-A520-BA37893C3E76}">
      <dsp:nvSpPr>
        <dsp:cNvPr id="0" name=""/>
        <dsp:cNvSpPr/>
      </dsp:nvSpPr>
      <dsp:spPr>
        <a:xfrm>
          <a:off x="4717457" y="1058753"/>
          <a:ext cx="1797583" cy="14380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nl-NL" sz="1800" kern="1200" dirty="0"/>
            <a:t>Groepsdynamiek</a:t>
          </a:r>
        </a:p>
      </dsp:txBody>
      <dsp:txXfrm>
        <a:off x="4759577" y="1100873"/>
        <a:ext cx="1713343" cy="13538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A4999-92C1-4E35-A11B-E7CAC59513D5}">
      <dsp:nvSpPr>
        <dsp:cNvPr id="0" name=""/>
        <dsp:cNvSpPr/>
      </dsp:nvSpPr>
      <dsp:spPr>
        <a:xfrm>
          <a:off x="1603851" y="1389480"/>
          <a:ext cx="1167447" cy="116744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nl-NL" sz="2000" kern="1200" dirty="0"/>
            <a:t>Sociale cohesie</a:t>
          </a:r>
        </a:p>
      </dsp:txBody>
      <dsp:txXfrm>
        <a:off x="1774820" y="1560449"/>
        <a:ext cx="825509" cy="825509"/>
      </dsp:txXfrm>
    </dsp:sp>
    <dsp:sp modelId="{C01E6D55-5C57-4B1C-A570-EFDA5B552F8F}">
      <dsp:nvSpPr>
        <dsp:cNvPr id="0" name=""/>
        <dsp:cNvSpPr/>
      </dsp:nvSpPr>
      <dsp:spPr>
        <a:xfrm rot="12900000">
          <a:off x="853803" y="1185856"/>
          <a:ext cx="893822" cy="332722"/>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77308C-59F0-4AF8-9C6C-286C7B9C3795}">
      <dsp:nvSpPr>
        <dsp:cNvPr id="0" name=""/>
        <dsp:cNvSpPr/>
      </dsp:nvSpPr>
      <dsp:spPr>
        <a:xfrm>
          <a:off x="380089" y="652250"/>
          <a:ext cx="1109074" cy="8872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nl-NL" sz="1100" kern="1200" dirty="0"/>
            <a:t>Sociale samenhang</a:t>
          </a:r>
        </a:p>
      </dsp:txBody>
      <dsp:txXfrm>
        <a:off x="406076" y="678237"/>
        <a:ext cx="1057100" cy="835285"/>
      </dsp:txXfrm>
    </dsp:sp>
    <dsp:sp modelId="{4B8A924D-2386-4DF4-AF72-99F9EAAAA2DC}">
      <dsp:nvSpPr>
        <dsp:cNvPr id="0" name=""/>
        <dsp:cNvSpPr/>
      </dsp:nvSpPr>
      <dsp:spPr>
        <a:xfrm rot="16200000">
          <a:off x="1740663" y="724186"/>
          <a:ext cx="893822" cy="332722"/>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8A1606-8B19-4A3E-9DE8-9D052865A9AA}">
      <dsp:nvSpPr>
        <dsp:cNvPr id="0" name=""/>
        <dsp:cNvSpPr/>
      </dsp:nvSpPr>
      <dsp:spPr>
        <a:xfrm>
          <a:off x="1633037" y="6"/>
          <a:ext cx="1109074" cy="887259"/>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nl-NL" sz="1100" kern="1200" dirty="0"/>
            <a:t>Socialisatie</a:t>
          </a:r>
        </a:p>
      </dsp:txBody>
      <dsp:txXfrm>
        <a:off x="1659024" y="25993"/>
        <a:ext cx="1057100" cy="835285"/>
      </dsp:txXfrm>
    </dsp:sp>
    <dsp:sp modelId="{E546D082-30B9-4320-92F1-8D23A331833C}">
      <dsp:nvSpPr>
        <dsp:cNvPr id="0" name=""/>
        <dsp:cNvSpPr/>
      </dsp:nvSpPr>
      <dsp:spPr>
        <a:xfrm rot="19500000">
          <a:off x="2627523" y="1185856"/>
          <a:ext cx="893822" cy="332722"/>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80D610D-FEAB-43B6-A520-BA37893C3E76}">
      <dsp:nvSpPr>
        <dsp:cNvPr id="0" name=""/>
        <dsp:cNvSpPr/>
      </dsp:nvSpPr>
      <dsp:spPr>
        <a:xfrm>
          <a:off x="2885986" y="652250"/>
          <a:ext cx="1109074" cy="8872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nl-NL" sz="1100" kern="1200" dirty="0"/>
            <a:t>Groepsdynamiek</a:t>
          </a:r>
        </a:p>
      </dsp:txBody>
      <dsp:txXfrm>
        <a:off x="2911973" y="678237"/>
        <a:ext cx="1057100" cy="8352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A4999-92C1-4E35-A11B-E7CAC59513D5}">
      <dsp:nvSpPr>
        <dsp:cNvPr id="0" name=""/>
        <dsp:cNvSpPr/>
      </dsp:nvSpPr>
      <dsp:spPr>
        <a:xfrm>
          <a:off x="1817712" y="1435967"/>
          <a:ext cx="1206449" cy="12064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nl-NL" sz="2100" kern="1200" dirty="0"/>
            <a:t>Sociale cohesie</a:t>
          </a:r>
        </a:p>
      </dsp:txBody>
      <dsp:txXfrm>
        <a:off x="1994392" y="1612647"/>
        <a:ext cx="853089" cy="853089"/>
      </dsp:txXfrm>
    </dsp:sp>
    <dsp:sp modelId="{C01E6D55-5C57-4B1C-A570-EFDA5B552F8F}">
      <dsp:nvSpPr>
        <dsp:cNvPr id="0" name=""/>
        <dsp:cNvSpPr/>
      </dsp:nvSpPr>
      <dsp:spPr>
        <a:xfrm rot="12900000">
          <a:off x="1042758" y="1225591"/>
          <a:ext cx="923525" cy="34383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77308C-59F0-4AF8-9C6C-286C7B9C3795}">
      <dsp:nvSpPr>
        <dsp:cNvPr id="0" name=""/>
        <dsp:cNvSpPr/>
      </dsp:nvSpPr>
      <dsp:spPr>
        <a:xfrm>
          <a:off x="553204" y="674204"/>
          <a:ext cx="1146127" cy="916901"/>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nl-NL" sz="1200" kern="1200" dirty="0"/>
            <a:t>Sociale samenhang</a:t>
          </a:r>
        </a:p>
      </dsp:txBody>
      <dsp:txXfrm>
        <a:off x="580059" y="701059"/>
        <a:ext cx="1092417" cy="863191"/>
      </dsp:txXfrm>
    </dsp:sp>
    <dsp:sp modelId="{4B8A924D-2386-4DF4-AF72-99F9EAAAA2DC}">
      <dsp:nvSpPr>
        <dsp:cNvPr id="0" name=""/>
        <dsp:cNvSpPr/>
      </dsp:nvSpPr>
      <dsp:spPr>
        <a:xfrm rot="16200000">
          <a:off x="1959174" y="748535"/>
          <a:ext cx="923525" cy="34383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8A1606-8B19-4A3E-9DE8-9D052865A9AA}">
      <dsp:nvSpPr>
        <dsp:cNvPr id="0" name=""/>
        <dsp:cNvSpPr/>
      </dsp:nvSpPr>
      <dsp:spPr>
        <a:xfrm>
          <a:off x="1847873" y="241"/>
          <a:ext cx="1146127" cy="9169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nl-NL" sz="1200" kern="1200" dirty="0"/>
            <a:t>Socialisatie</a:t>
          </a:r>
        </a:p>
      </dsp:txBody>
      <dsp:txXfrm>
        <a:off x="1874728" y="27096"/>
        <a:ext cx="1092417" cy="863191"/>
      </dsp:txXfrm>
    </dsp:sp>
    <dsp:sp modelId="{E546D082-30B9-4320-92F1-8D23A331833C}">
      <dsp:nvSpPr>
        <dsp:cNvPr id="0" name=""/>
        <dsp:cNvSpPr/>
      </dsp:nvSpPr>
      <dsp:spPr>
        <a:xfrm rot="19500000">
          <a:off x="2875591" y="1225591"/>
          <a:ext cx="923525" cy="34383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80D610D-FEAB-43B6-A520-BA37893C3E76}">
      <dsp:nvSpPr>
        <dsp:cNvPr id="0" name=""/>
        <dsp:cNvSpPr/>
      </dsp:nvSpPr>
      <dsp:spPr>
        <a:xfrm>
          <a:off x="3142543" y="674204"/>
          <a:ext cx="1146127" cy="9169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nl-NL" sz="1200" kern="1200" dirty="0"/>
            <a:t>Groepsdynamiek</a:t>
          </a:r>
        </a:p>
      </dsp:txBody>
      <dsp:txXfrm>
        <a:off x="3169398" y="701059"/>
        <a:ext cx="1092417" cy="863191"/>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53A2C8-77C0-46B3-9F27-F2C61171CEAD}" type="datetimeFigureOut">
              <a:rPr lang="nl-NL" smtClean="0"/>
              <a:t>24-3-2022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223977-3883-4F0E-815B-4B1347B43211}" type="slidenum">
              <a:rPr lang="nl-NL" smtClean="0"/>
              <a:t>‹nr.›</a:t>
            </a:fld>
            <a:endParaRPr lang="nl-NL"/>
          </a:p>
        </p:txBody>
      </p:sp>
    </p:spTree>
    <p:extLst>
      <p:ext uri="{BB962C8B-B14F-4D97-AF65-F5344CB8AC3E}">
        <p14:creationId xmlns:p14="http://schemas.microsoft.com/office/powerpoint/2010/main" val="3582444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Filmpje (maatschappijleer ) met uitleg over </a:t>
            </a:r>
            <a:r>
              <a:rPr lang="nl-NL" dirty="0" err="1"/>
              <a:t>socalisatie</a:t>
            </a:r>
            <a:r>
              <a:rPr lang="nl-NL" dirty="0"/>
              <a:t> </a:t>
            </a:r>
          </a:p>
        </p:txBody>
      </p:sp>
      <p:sp>
        <p:nvSpPr>
          <p:cNvPr id="4" name="Tijdelijke aanduiding voor dianummer 3"/>
          <p:cNvSpPr>
            <a:spLocks noGrp="1"/>
          </p:cNvSpPr>
          <p:nvPr>
            <p:ph type="sldNum" sz="quarter" idx="5"/>
          </p:nvPr>
        </p:nvSpPr>
        <p:spPr/>
        <p:txBody>
          <a:bodyPr/>
          <a:lstStyle/>
          <a:p>
            <a:fld id="{70A88854-0961-4980-B174-63C8B4E2EB72}" type="slidenum">
              <a:rPr lang="nl-NL" smtClean="0"/>
              <a:t>6</a:t>
            </a:fld>
            <a:endParaRPr lang="nl-NL"/>
          </a:p>
        </p:txBody>
      </p:sp>
    </p:spTree>
    <p:extLst>
      <p:ext uri="{BB962C8B-B14F-4D97-AF65-F5344CB8AC3E}">
        <p14:creationId xmlns:p14="http://schemas.microsoft.com/office/powerpoint/2010/main" val="2800439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D91D96-EBE5-4E8C-ACD0-A2A4281AFE1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94508E9-6432-4678-A451-66A58631B5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65E20383-5CA9-4534-837B-7C87AD8D0BF0}"/>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5" name="Tijdelijke aanduiding voor voettekst 4">
            <a:extLst>
              <a:ext uri="{FF2B5EF4-FFF2-40B4-BE49-F238E27FC236}">
                <a16:creationId xmlns:a16="http://schemas.microsoft.com/office/drawing/2014/main" id="{D351EAA7-7E5A-46F6-B46E-C231A92D989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7F55BF9-5DF5-499D-BFAF-E0F2EE95100C}"/>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603524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C43F6B-90E1-4AD0-A51E-EB8E96BF6EE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79BEBFD1-7E81-433B-9F40-08607A83ED6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6CFB76D-C3B1-47E0-B4D5-2A0B61AD10FE}"/>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5" name="Tijdelijke aanduiding voor voettekst 4">
            <a:extLst>
              <a:ext uri="{FF2B5EF4-FFF2-40B4-BE49-F238E27FC236}">
                <a16:creationId xmlns:a16="http://schemas.microsoft.com/office/drawing/2014/main" id="{02251DD8-A940-4C2C-B6E5-F98E4B4C89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CF7484C-2649-42F8-B5A3-923208DBC1DF}"/>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190665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DA2F9D0-9C31-4196-BAB5-1FE40B2BF18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FAF80E2E-4BDE-425A-BC39-D62F274C1295}"/>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9DE1ADD-CC6F-46F2-B9F4-08CC93E813DF}"/>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5" name="Tijdelijke aanduiding voor voettekst 4">
            <a:extLst>
              <a:ext uri="{FF2B5EF4-FFF2-40B4-BE49-F238E27FC236}">
                <a16:creationId xmlns:a16="http://schemas.microsoft.com/office/drawing/2014/main" id="{3EAF0559-4AC7-4671-8501-801BA4335AC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7931040-F9E9-44A3-A6D3-075AA05B2ECB}"/>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3812593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F6602A-D41F-4397-B149-1C4E0FEEE2E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FA9C47E-1533-4094-A17F-8AAC4DA058F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FC31B16-731A-4D8B-B1EB-08AF155C63D7}"/>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5" name="Tijdelijke aanduiding voor voettekst 4">
            <a:extLst>
              <a:ext uri="{FF2B5EF4-FFF2-40B4-BE49-F238E27FC236}">
                <a16:creationId xmlns:a16="http://schemas.microsoft.com/office/drawing/2014/main" id="{E130C6B1-24CC-4A6A-96F0-57BD10A30CD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6EF42F-55D0-4126-B3A4-55496B346E1D}"/>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337740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F5ECF3-80E4-43CC-AFED-D7F13A0AEC1A}"/>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4BEC9A0-9C7F-4D6F-BDC5-8C7BE25184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230FB71-1E8C-4472-9AF9-6EA944787639}"/>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5" name="Tijdelijke aanduiding voor voettekst 4">
            <a:extLst>
              <a:ext uri="{FF2B5EF4-FFF2-40B4-BE49-F238E27FC236}">
                <a16:creationId xmlns:a16="http://schemas.microsoft.com/office/drawing/2014/main" id="{FDCD7412-B40C-4A42-B532-5ACA0435640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64F54C9-1732-4749-9656-977E716754EB}"/>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249978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98AD8B-4126-48C5-A5C4-1B8A7589B85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0D66002-DC54-487D-AA3D-4877694B53BB}"/>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80F25DE-0F92-4A37-B197-D85F9C81A3F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89D8346-45AE-452D-9837-6375C224A82F}"/>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6" name="Tijdelijke aanduiding voor voettekst 5">
            <a:extLst>
              <a:ext uri="{FF2B5EF4-FFF2-40B4-BE49-F238E27FC236}">
                <a16:creationId xmlns:a16="http://schemas.microsoft.com/office/drawing/2014/main" id="{49C226BD-C233-45F1-BCFA-4473EB78A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EDC0967-51DD-4F71-AC05-3A9B867DA597}"/>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271486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83A5DE-2B91-4A7B-93F5-FF486ABCAFCF}"/>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0E3E7D59-CD4B-478C-8E26-0116D8814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FC61106-2CE1-431D-B500-1685CD7868C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710C6A28-0058-4919-B483-BBF23BF3E7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E5D76D1-751D-4B3F-9148-1AA00E96814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6C29569B-4F67-4B3A-AB45-329A63141BCF}"/>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8" name="Tijdelijke aanduiding voor voettekst 7">
            <a:extLst>
              <a:ext uri="{FF2B5EF4-FFF2-40B4-BE49-F238E27FC236}">
                <a16:creationId xmlns:a16="http://schemas.microsoft.com/office/drawing/2014/main" id="{1F49E657-7407-453F-9658-A58010EF1CF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B50CCF1-1207-4DC4-B2F7-46EA57CCC3B5}"/>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1937611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5817C3-3D2D-4879-8A00-CF322F8A5F7B}"/>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C4B214D-FB9F-420B-A4E8-0F8B056BD269}"/>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4" name="Tijdelijke aanduiding voor voettekst 3">
            <a:extLst>
              <a:ext uri="{FF2B5EF4-FFF2-40B4-BE49-F238E27FC236}">
                <a16:creationId xmlns:a16="http://schemas.microsoft.com/office/drawing/2014/main" id="{2AA4E90C-D065-4609-90D8-42879C99B77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C80D965-DFAE-4F5D-B57F-1E8B5C6620B8}"/>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2911904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A119655-8D87-4D4C-B1B5-572525C2B5D5}"/>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3" name="Tijdelijke aanduiding voor voettekst 2">
            <a:extLst>
              <a:ext uri="{FF2B5EF4-FFF2-40B4-BE49-F238E27FC236}">
                <a16:creationId xmlns:a16="http://schemas.microsoft.com/office/drawing/2014/main" id="{78C1E5B2-1FDE-494C-A095-42A824B4A67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B5C5B43-F9E3-4925-B354-074C32AF2C0B}"/>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737730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1C3DE4-4CE6-4008-9D7D-BD465CA8AEB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A599F4F-41D7-4753-ACE3-22346BAD6C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0486554F-3E29-42DB-95FD-6DEE1DEC4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12792A6-E47A-454C-8D25-61859F21411D}"/>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6" name="Tijdelijke aanduiding voor voettekst 5">
            <a:extLst>
              <a:ext uri="{FF2B5EF4-FFF2-40B4-BE49-F238E27FC236}">
                <a16:creationId xmlns:a16="http://schemas.microsoft.com/office/drawing/2014/main" id="{DA276462-0961-404D-93B9-C9245390A78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C2331BD-80C1-4AD1-8199-991639FE617F}"/>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1543011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15FD08-88C8-40F2-B9FC-37C8989E82F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5D65BD6-07DA-4503-BE6A-E9A65D116F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363DAFE-3E27-453C-84A0-7BC0936586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F1E1F0A-05C5-4C10-BE86-F5C8DF4DD510}"/>
              </a:ext>
            </a:extLst>
          </p:cNvPr>
          <p:cNvSpPr>
            <a:spLocks noGrp="1"/>
          </p:cNvSpPr>
          <p:nvPr>
            <p:ph type="dt" sz="half" idx="10"/>
          </p:nvPr>
        </p:nvSpPr>
        <p:spPr/>
        <p:txBody>
          <a:bodyPr/>
          <a:lstStyle/>
          <a:p>
            <a:fld id="{B9617779-8182-41AB-921E-BDBCBA30796E}" type="datetimeFigureOut">
              <a:rPr lang="nl-NL" smtClean="0"/>
              <a:t>24-3-2022</a:t>
            </a:fld>
            <a:endParaRPr lang="nl-NL"/>
          </a:p>
        </p:txBody>
      </p:sp>
      <p:sp>
        <p:nvSpPr>
          <p:cNvPr id="6" name="Tijdelijke aanduiding voor voettekst 5">
            <a:extLst>
              <a:ext uri="{FF2B5EF4-FFF2-40B4-BE49-F238E27FC236}">
                <a16:creationId xmlns:a16="http://schemas.microsoft.com/office/drawing/2014/main" id="{04A2A5BE-4E15-436A-9B20-F1559D027E1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6DBA7CD-97C0-419F-B4FE-26A5F20A1E8F}"/>
              </a:ext>
            </a:extLst>
          </p:cNvPr>
          <p:cNvSpPr>
            <a:spLocks noGrp="1"/>
          </p:cNvSpPr>
          <p:nvPr>
            <p:ph type="sldNum" sz="quarter" idx="12"/>
          </p:nvPr>
        </p:nvSpPr>
        <p:spPr/>
        <p:txBody>
          <a:bodyPr/>
          <a:lstStyle/>
          <a:p>
            <a:fld id="{C30DEE5C-F0FB-48B2-A01D-17AAF1979CC0}" type="slidenum">
              <a:rPr lang="nl-NL" smtClean="0"/>
              <a:t>‹nr.›</a:t>
            </a:fld>
            <a:endParaRPr lang="nl-NL"/>
          </a:p>
        </p:txBody>
      </p:sp>
    </p:spTree>
    <p:extLst>
      <p:ext uri="{BB962C8B-B14F-4D97-AF65-F5344CB8AC3E}">
        <p14:creationId xmlns:p14="http://schemas.microsoft.com/office/powerpoint/2010/main" val="2845810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17F57DE-87DE-4643-B95C-465636EDF1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E487DFB6-B07C-4B65-B2EC-FBD49AE1B9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75B39C0-3FD4-4D45-BC6A-D5E587F918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617779-8182-41AB-921E-BDBCBA30796E}" type="datetimeFigureOut">
              <a:rPr lang="nl-NL" smtClean="0"/>
              <a:t>24-3-2022</a:t>
            </a:fld>
            <a:endParaRPr lang="nl-NL"/>
          </a:p>
        </p:txBody>
      </p:sp>
      <p:sp>
        <p:nvSpPr>
          <p:cNvPr id="5" name="Tijdelijke aanduiding voor voettekst 4">
            <a:extLst>
              <a:ext uri="{FF2B5EF4-FFF2-40B4-BE49-F238E27FC236}">
                <a16:creationId xmlns:a16="http://schemas.microsoft.com/office/drawing/2014/main" id="{CFD42D60-5EF8-4A2B-9A4A-4E8853133B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72B53E2-1108-489B-AA91-3106E9DB7C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DEE5C-F0FB-48B2-A01D-17AAF1979CC0}" type="slidenum">
              <a:rPr lang="nl-NL" smtClean="0"/>
              <a:t>‹nr.›</a:t>
            </a:fld>
            <a:endParaRPr lang="nl-NL"/>
          </a:p>
        </p:txBody>
      </p:sp>
    </p:spTree>
    <p:extLst>
      <p:ext uri="{BB962C8B-B14F-4D97-AF65-F5344CB8AC3E}">
        <p14:creationId xmlns:p14="http://schemas.microsoft.com/office/powerpoint/2010/main" val="1513986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maxmeldpunt.nl/gezondheid/rutger-bregman-de-coronacrisis-haalt-het-beste-in-mensen-naar-boven/"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www.movisie.nl/sites/default/files/bestanden/documenten/movisies/movisies-2018-1/files/assets/common/downloads/publication.pd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hyperlink" Target="https://www.youtube.com/watch?v=2aExL8sVSYE" TargetMode="External"/><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2CDB67-3DBE-4163-B4BB-739A6F621FC6}"/>
              </a:ext>
            </a:extLst>
          </p:cNvPr>
          <p:cNvSpPr>
            <a:spLocks noGrp="1"/>
          </p:cNvSpPr>
          <p:nvPr>
            <p:ph type="ctrTitle"/>
          </p:nvPr>
        </p:nvSpPr>
        <p:spPr/>
        <p:txBody>
          <a:bodyPr/>
          <a:lstStyle/>
          <a:p>
            <a:r>
              <a:rPr lang="nl-NL" dirty="0"/>
              <a:t>Stad en wijk	</a:t>
            </a:r>
          </a:p>
        </p:txBody>
      </p:sp>
      <p:sp>
        <p:nvSpPr>
          <p:cNvPr id="3" name="Ondertitel 2">
            <a:extLst>
              <a:ext uri="{FF2B5EF4-FFF2-40B4-BE49-F238E27FC236}">
                <a16:creationId xmlns:a16="http://schemas.microsoft.com/office/drawing/2014/main" id="{37A1E048-1137-486A-97CD-78F960197970}"/>
              </a:ext>
            </a:extLst>
          </p:cNvPr>
          <p:cNvSpPr>
            <a:spLocks noGrp="1"/>
          </p:cNvSpPr>
          <p:nvPr>
            <p:ph type="subTitle" idx="1"/>
          </p:nvPr>
        </p:nvSpPr>
        <p:spPr/>
        <p:txBody>
          <a:bodyPr/>
          <a:lstStyle/>
          <a:p>
            <a:r>
              <a:rPr lang="nl-NL" dirty="0"/>
              <a:t>Donderdag 24-3-2022 </a:t>
            </a:r>
          </a:p>
          <a:p>
            <a:r>
              <a:rPr lang="nl-NL" dirty="0"/>
              <a:t>Les 6</a:t>
            </a:r>
          </a:p>
        </p:txBody>
      </p:sp>
    </p:spTree>
    <p:extLst>
      <p:ext uri="{BB962C8B-B14F-4D97-AF65-F5344CB8AC3E}">
        <p14:creationId xmlns:p14="http://schemas.microsoft.com/office/powerpoint/2010/main" val="3297520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A7EBD743-5CF9-4F27-AC5C-7A2873879BB8}"/>
              </a:ext>
            </a:extLst>
          </p:cNvPr>
          <p:cNvSpPr/>
          <p:nvPr/>
        </p:nvSpPr>
        <p:spPr>
          <a:xfrm>
            <a:off x="800100" y="751344"/>
            <a:ext cx="6096000" cy="5632311"/>
          </a:xfrm>
          <a:prstGeom prst="rect">
            <a:avLst/>
          </a:prstGeom>
        </p:spPr>
        <p:txBody>
          <a:bodyPr>
            <a:spAutoFit/>
          </a:bodyPr>
          <a:lstStyle/>
          <a:p>
            <a:r>
              <a:rPr lang="nl-NL" sz="3600" dirty="0">
                <a:solidFill>
                  <a:schemeClr val="accent1"/>
                </a:solidFill>
              </a:rPr>
              <a:t>Waarden </a:t>
            </a:r>
            <a:r>
              <a:rPr lang="nl-NL" dirty="0"/>
              <a:t>zijn de zaken die waardevol gevonden worden door iemand of een groep mensen (een samenleving). Het is vaak een enkel woord, zoals eerlijkheid, respect, gelijkheid. </a:t>
            </a:r>
          </a:p>
          <a:p>
            <a:endParaRPr lang="nl-NL" dirty="0"/>
          </a:p>
          <a:p>
            <a:r>
              <a:rPr lang="nl-NL" dirty="0"/>
              <a:t>Bekende waarden in Nederland</a:t>
            </a:r>
          </a:p>
          <a:p>
            <a:r>
              <a:rPr lang="nl-NL" dirty="0"/>
              <a:t>De som van alle waarden (van een land) vormen de basis van een samenleving. Hoe we met elkaar omgaan en waarom wordt bepaald door deze waarden.</a:t>
            </a:r>
          </a:p>
          <a:p>
            <a:endParaRPr lang="nl-NL" dirty="0"/>
          </a:p>
          <a:p>
            <a:r>
              <a:rPr lang="nl-NL" dirty="0"/>
              <a:t>In Nederland hechten we veel waarden aan zaken als:</a:t>
            </a:r>
          </a:p>
          <a:p>
            <a:r>
              <a:rPr lang="nl-NL" dirty="0"/>
              <a:t>– vrijheid</a:t>
            </a:r>
          </a:p>
          <a:p>
            <a:r>
              <a:rPr lang="nl-NL" dirty="0"/>
              <a:t>– gelijkheid</a:t>
            </a:r>
          </a:p>
          <a:p>
            <a:r>
              <a:rPr lang="nl-NL" dirty="0"/>
              <a:t>– solidariteit</a:t>
            </a:r>
          </a:p>
          <a:p>
            <a:r>
              <a:rPr lang="nl-NL" dirty="0"/>
              <a:t>– rechtvaardigheid</a:t>
            </a:r>
          </a:p>
          <a:p>
            <a:r>
              <a:rPr lang="nl-NL" dirty="0"/>
              <a:t>– respect</a:t>
            </a:r>
          </a:p>
          <a:p>
            <a:r>
              <a:rPr lang="nl-NL" dirty="0"/>
              <a:t>– leefbaarheid</a:t>
            </a:r>
          </a:p>
          <a:p>
            <a:r>
              <a:rPr lang="nl-NL" dirty="0"/>
              <a:t>– veiligheid</a:t>
            </a:r>
          </a:p>
          <a:p>
            <a:r>
              <a:rPr lang="nl-NL" dirty="0"/>
              <a:t>– tolerantie</a:t>
            </a:r>
          </a:p>
        </p:txBody>
      </p:sp>
      <p:pic>
        <p:nvPicPr>
          <p:cNvPr id="4" name="Afbeelding 3">
            <a:extLst>
              <a:ext uri="{FF2B5EF4-FFF2-40B4-BE49-F238E27FC236}">
                <a16:creationId xmlns:a16="http://schemas.microsoft.com/office/drawing/2014/main" id="{D6F00271-99ED-4D68-8F41-5F9DADA1C59B}"/>
              </a:ext>
            </a:extLst>
          </p:cNvPr>
          <p:cNvPicPr>
            <a:picLocks noChangeAspect="1"/>
          </p:cNvPicPr>
          <p:nvPr/>
        </p:nvPicPr>
        <p:blipFill>
          <a:blip r:embed="rId2"/>
          <a:stretch>
            <a:fillRect/>
          </a:stretch>
        </p:blipFill>
        <p:spPr>
          <a:xfrm>
            <a:off x="7581570" y="818264"/>
            <a:ext cx="3810330" cy="2859272"/>
          </a:xfrm>
          <a:prstGeom prst="rect">
            <a:avLst/>
          </a:prstGeom>
        </p:spPr>
      </p:pic>
    </p:spTree>
    <p:extLst>
      <p:ext uri="{BB962C8B-B14F-4D97-AF65-F5344CB8AC3E}">
        <p14:creationId xmlns:p14="http://schemas.microsoft.com/office/powerpoint/2010/main" val="183297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B2D371C0-23F8-4F9C-9BFD-146A91F66B86}"/>
              </a:ext>
            </a:extLst>
          </p:cNvPr>
          <p:cNvSpPr/>
          <p:nvPr/>
        </p:nvSpPr>
        <p:spPr>
          <a:xfrm>
            <a:off x="454025" y="197346"/>
            <a:ext cx="5813425" cy="6463308"/>
          </a:xfrm>
          <a:prstGeom prst="rect">
            <a:avLst/>
          </a:prstGeom>
        </p:spPr>
        <p:txBody>
          <a:bodyPr wrap="square">
            <a:spAutoFit/>
          </a:bodyPr>
          <a:lstStyle/>
          <a:p>
            <a:endParaRPr lang="nl-NL" dirty="0"/>
          </a:p>
          <a:p>
            <a:r>
              <a:rPr lang="nl-NL" sz="3600" dirty="0">
                <a:solidFill>
                  <a:schemeClr val="accent1"/>
                </a:solidFill>
              </a:rPr>
              <a:t>Normen</a:t>
            </a:r>
            <a:r>
              <a:rPr lang="nl-NL" dirty="0"/>
              <a:t> zijn afgeleid uit waarden. </a:t>
            </a:r>
          </a:p>
          <a:p>
            <a:endParaRPr lang="nl-NL" dirty="0"/>
          </a:p>
          <a:p>
            <a:r>
              <a:rPr lang="nl-NL" dirty="0"/>
              <a:t>Normen zijn richtlijnen hoe je sociaal gewenst met elkaar omgaat. </a:t>
            </a:r>
          </a:p>
          <a:p>
            <a:r>
              <a:rPr lang="nl-NL" dirty="0"/>
              <a:t>Het zijn ongeschreven gedragsregels die we als normaal, vanzelfsprekend betitelen. Als je met iemand hebt afgesproken, is het normaal dat je op tijd komt. Of als de kassière je teveel geld teruggeeft, dan is het normaal dat je dat zegt.</a:t>
            </a:r>
          </a:p>
          <a:p>
            <a:endParaRPr lang="nl-NL" dirty="0"/>
          </a:p>
          <a:p>
            <a:r>
              <a:rPr lang="nl-NL" dirty="0"/>
              <a:t>Hoe sterk men zich houdt aan de verschillende normen, is sterk afhankelijk van het gedrag van de omgeving. Als men bijvoorbeeld in een buurt is waar veel afval op straat ligt, dan zal men zelf ook sneller iets op de grond gooien. En andersom geldt dat ook: In een buurt zonder ook maar iets van afval op straat, zal men veel minder snel rommel achterlaten. </a:t>
            </a:r>
          </a:p>
          <a:p>
            <a:endParaRPr lang="nl-NL" dirty="0"/>
          </a:p>
          <a:p>
            <a:endParaRPr lang="nl-NL" dirty="0"/>
          </a:p>
          <a:p>
            <a:r>
              <a:rPr lang="nl-NL" dirty="0"/>
              <a:t>Waarden en normen zou dus eigenlijk een betere benaming zijn.</a:t>
            </a:r>
          </a:p>
        </p:txBody>
      </p:sp>
      <p:pic>
        <p:nvPicPr>
          <p:cNvPr id="1027" name="Picture 3" descr="Image result for normen">
            <a:extLst>
              <a:ext uri="{FF2B5EF4-FFF2-40B4-BE49-F238E27FC236}">
                <a16:creationId xmlns:a16="http://schemas.microsoft.com/office/drawing/2014/main" id="{8A204A47-E16B-4935-A911-313BF3FC6A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4663" y="3476625"/>
            <a:ext cx="5119687" cy="286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3554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8613DC34-FBFF-4669-96F2-072E0D6D3735}"/>
              </a:ext>
            </a:extLst>
          </p:cNvPr>
          <p:cNvSpPr/>
          <p:nvPr/>
        </p:nvSpPr>
        <p:spPr>
          <a:xfrm>
            <a:off x="514349" y="140029"/>
            <a:ext cx="10963275" cy="7005764"/>
          </a:xfrm>
          <a:prstGeom prst="rect">
            <a:avLst/>
          </a:prstGeom>
        </p:spPr>
        <p:txBody>
          <a:bodyPr wrap="square">
            <a:spAutoFit/>
          </a:bodyPr>
          <a:lstStyle/>
          <a:p>
            <a:pPr>
              <a:lnSpc>
                <a:spcPct val="107000"/>
              </a:lnSpc>
              <a:spcAft>
                <a:spcPts val="800"/>
              </a:spcAft>
            </a:pPr>
            <a:r>
              <a:rPr lang="nl-NL" sz="2400" b="1" dirty="0">
                <a:solidFill>
                  <a:schemeClr val="accent1"/>
                </a:solidFill>
                <a:latin typeface="Calibri" panose="020F0502020204030204" pitchFamily="34" charset="0"/>
                <a:ea typeface="Calibri" panose="020F0502020204030204" pitchFamily="34" charset="0"/>
                <a:cs typeface="Times New Roman" panose="02020603050405020304" pitchFamily="18" charset="0"/>
              </a:rPr>
              <a:t>Drie kernelementen van sociale samenhang</a:t>
            </a:r>
          </a:p>
          <a:p>
            <a:pPr marL="342900" lvl="0" indent="-342900">
              <a:lnSpc>
                <a:spcPct val="107000"/>
              </a:lnSpc>
              <a:spcAft>
                <a:spcPts val="0"/>
              </a:spcAft>
              <a:buFont typeface="+mj-lt"/>
              <a:buAutoNum type="arabicPeriod"/>
            </a:pPr>
            <a:r>
              <a:rPr lang="nl-NL" dirty="0">
                <a:solidFill>
                  <a:schemeClr val="accent1"/>
                </a:solidFill>
                <a:latin typeface="Calibri" panose="020F0502020204030204" pitchFamily="34" charset="0"/>
                <a:ea typeface="Calibri" panose="020F0502020204030204" pitchFamily="34" charset="0"/>
                <a:cs typeface="Times New Roman" panose="02020603050405020304" pitchFamily="18" charset="0"/>
              </a:rPr>
              <a:t>Participatie</a:t>
            </a:r>
          </a:p>
          <a:p>
            <a:pPr lvl="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Binnen de dimensie participatie gaat het om de mate waarin mensen:</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a. banden of netwerken met elkaar aangaan en elkaar hulp en steun verlenen;</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b. meedoen in maatschappelijke organisaties, zoals het lid zijn van </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verenigingen  en organisaties en zich inzetten als vrijwilliger; </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c. deelnemen aan politieke activiteiten.</a:t>
            </a:r>
          </a:p>
          <a:p>
            <a:pPr marL="457200">
              <a:lnSpc>
                <a:spcPct val="107000"/>
              </a:lnSpc>
              <a:spcAft>
                <a:spcPts val="0"/>
              </a:spcAft>
            </a:pPr>
            <a:endParaRPr lang="nl-NL"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nl-NL" b="1" dirty="0">
                <a:solidFill>
                  <a:schemeClr val="accent1"/>
                </a:solidFill>
                <a:latin typeface="Calibri" panose="020F0502020204030204" pitchFamily="34" charset="0"/>
                <a:ea typeface="Calibri" panose="020F0502020204030204" pitchFamily="34" charset="0"/>
                <a:cs typeface="Times New Roman" panose="02020603050405020304" pitchFamily="18" charset="0"/>
              </a:rPr>
              <a:t>2. Vertrouwen</a:t>
            </a:r>
          </a:p>
          <a:p>
            <a:pPr lvl="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Het vertrouwen wordt ook op drie niveaus vastgesteld: </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a. vertrouwen in andere mensen; </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b. vertrouwen in organisaties;  </a:t>
            </a:r>
          </a:p>
          <a:p>
            <a:pPr marL="457200">
              <a:lnSpc>
                <a:spcPct val="107000"/>
              </a:lnSpc>
              <a:spcAft>
                <a:spcPts val="0"/>
              </a:spcAft>
            </a:pPr>
            <a:r>
              <a:rPr lang="nl-NL" dirty="0">
                <a:latin typeface="Calibri" panose="020F0502020204030204" pitchFamily="34" charset="0"/>
                <a:ea typeface="Calibri" panose="020F0502020204030204" pitchFamily="34" charset="0"/>
                <a:cs typeface="Times New Roman" panose="02020603050405020304" pitchFamily="18" charset="0"/>
              </a:rPr>
              <a:t>c. vertrouwen in de politiek.</a:t>
            </a:r>
          </a:p>
          <a:p>
            <a:pPr marL="457200">
              <a:lnSpc>
                <a:spcPct val="107000"/>
              </a:lnSpc>
              <a:spcAft>
                <a:spcPts val="0"/>
              </a:spcAft>
            </a:pPr>
            <a:endParaRPr lang="nl-NL"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nl-NL" b="1" dirty="0">
                <a:solidFill>
                  <a:schemeClr val="accent1"/>
                </a:solidFill>
                <a:latin typeface="Calibri" panose="020F0502020204030204" pitchFamily="34" charset="0"/>
                <a:ea typeface="Calibri" panose="020F0502020204030204" pitchFamily="34" charset="0"/>
                <a:cs typeface="Times New Roman" panose="02020603050405020304" pitchFamily="18" charset="0"/>
              </a:rPr>
              <a:t>3. Integratie </a:t>
            </a:r>
          </a:p>
          <a:p>
            <a:pPr>
              <a:lnSpc>
                <a:spcPct val="107000"/>
              </a:lnSpc>
              <a:spcAft>
                <a:spcPts val="800"/>
              </a:spcAft>
            </a:pPr>
            <a:r>
              <a:rPr lang="nl-NL" dirty="0"/>
              <a:t>Dit betreft in de eerste plaats de mate waarin </a:t>
            </a:r>
            <a:r>
              <a:rPr lang="nl-NL" i="1" dirty="0"/>
              <a:t>álle leden van een samenleving participeren en vertrouwen hebben</a:t>
            </a:r>
            <a:r>
              <a:rPr lang="nl-NL" dirty="0"/>
              <a:t>. Niet alleen contact en vertrouwen binnen groepen, maar ook tussen groepen is daarbij van belang. Er is sprake van meer integratie in een samenleving als mensen uit verschillende groepen – jongeren, ouderen, hoog- en laagopgeleiden, hogere en lagere inkomens, mensen met uiteenlopende religieuze, culturele of nationale achtergronden – binding hebben met en vertrouwen hebben in elkaar. Dit zal resulteren in meer begrip voor elkaars meningen, gedeelde waarden en normen, en samenwerking tussen bevolkingsgroepen.</a:t>
            </a:r>
          </a:p>
          <a:p>
            <a:pPr lvl="0">
              <a:lnSpc>
                <a:spcPct val="107000"/>
              </a:lnSpc>
              <a:spcAft>
                <a:spcPts val="800"/>
              </a:spcAft>
            </a:pPr>
            <a:endParaRPr lang="nl-NL" b="1" dirty="0">
              <a:solidFill>
                <a:schemeClr val="accent6"/>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Diagram 3">
            <a:extLst>
              <a:ext uri="{FF2B5EF4-FFF2-40B4-BE49-F238E27FC236}">
                <a16:creationId xmlns:a16="http://schemas.microsoft.com/office/drawing/2014/main" id="{BD555C79-BE28-4131-9594-5C7C4113B8C0}"/>
              </a:ext>
            </a:extLst>
          </p:cNvPr>
          <p:cNvGraphicFramePr/>
          <p:nvPr/>
        </p:nvGraphicFramePr>
        <p:xfrm>
          <a:off x="6635749" y="1776941"/>
          <a:ext cx="4841875" cy="2642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5683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BE67FA63-1DAE-4F4A-BF71-CB51A17DC269}"/>
              </a:ext>
            </a:extLst>
          </p:cNvPr>
          <p:cNvPicPr>
            <a:picLocks noChangeAspect="1"/>
          </p:cNvPicPr>
          <p:nvPr/>
        </p:nvPicPr>
        <p:blipFill rotWithShape="1">
          <a:blip r:embed="rId2"/>
          <a:srcRect t="6878" r="-1" b="18380"/>
          <a:stretch/>
        </p:blipFill>
        <p:spPr>
          <a:xfrm>
            <a:off x="3047" y="552448"/>
            <a:ext cx="12188953" cy="6172202"/>
          </a:xfrm>
          <a:prstGeom prst="rect">
            <a:avLst/>
          </a:prstGeom>
        </p:spPr>
      </p:pic>
    </p:spTree>
    <p:extLst>
      <p:ext uri="{BB962C8B-B14F-4D97-AF65-F5344CB8AC3E}">
        <p14:creationId xmlns:p14="http://schemas.microsoft.com/office/powerpoint/2010/main" val="2468174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F451E4-CEDD-4DE0-A8F2-32F89D4FB2AE}"/>
              </a:ext>
            </a:extLst>
          </p:cNvPr>
          <p:cNvSpPr>
            <a:spLocks noGrp="1"/>
          </p:cNvSpPr>
          <p:nvPr>
            <p:ph type="title"/>
          </p:nvPr>
        </p:nvSpPr>
        <p:spPr>
          <a:xfrm>
            <a:off x="1463040" y="696024"/>
            <a:ext cx="10243184" cy="2253552"/>
          </a:xfrm>
        </p:spPr>
        <p:txBody>
          <a:bodyPr vert="horz" lIns="91440" tIns="45720" rIns="91440" bIns="45720" rtlCol="0" anchor="t">
            <a:normAutofit/>
          </a:bodyPr>
          <a:lstStyle/>
          <a:p>
            <a:r>
              <a:rPr lang="en-US" sz="4800" b="1" kern="1200" dirty="0">
                <a:solidFill>
                  <a:schemeClr val="tx1"/>
                </a:solidFill>
                <a:latin typeface="+mj-lt"/>
                <a:ea typeface="+mj-ea"/>
                <a:cs typeface="+mj-cs"/>
              </a:rPr>
              <a:t>Hoe </a:t>
            </a:r>
            <a:r>
              <a:rPr lang="en-US" sz="4800" b="1" kern="1200" dirty="0" err="1">
                <a:solidFill>
                  <a:schemeClr val="tx1"/>
                </a:solidFill>
                <a:latin typeface="+mj-lt"/>
                <a:ea typeface="+mj-ea"/>
                <a:cs typeface="+mj-cs"/>
              </a:rPr>
              <a:t>groeit</a:t>
            </a:r>
            <a:r>
              <a:rPr lang="en-US" sz="4800" b="1" kern="1200" dirty="0">
                <a:solidFill>
                  <a:schemeClr val="tx1"/>
                </a:solidFill>
                <a:latin typeface="+mj-lt"/>
                <a:ea typeface="+mj-ea"/>
                <a:cs typeface="+mj-cs"/>
              </a:rPr>
              <a:t> </a:t>
            </a:r>
            <a:r>
              <a:rPr lang="en-US" sz="4800" b="1" kern="1200" dirty="0" err="1">
                <a:solidFill>
                  <a:schemeClr val="tx1"/>
                </a:solidFill>
                <a:latin typeface="+mj-lt"/>
                <a:ea typeface="+mj-ea"/>
                <a:cs typeface="+mj-cs"/>
              </a:rPr>
              <a:t>samenhang</a:t>
            </a:r>
            <a:r>
              <a:rPr lang="en-US" sz="4800" b="1" kern="1200" dirty="0">
                <a:solidFill>
                  <a:schemeClr val="tx1"/>
                </a:solidFill>
                <a:latin typeface="+mj-lt"/>
                <a:ea typeface="+mj-ea"/>
                <a:cs typeface="+mj-cs"/>
              </a:rPr>
              <a:t> en </a:t>
            </a:r>
            <a:r>
              <a:rPr lang="en-US" sz="4800" b="1" kern="1200" dirty="0" err="1">
                <a:solidFill>
                  <a:schemeClr val="tx1"/>
                </a:solidFill>
                <a:latin typeface="+mj-lt"/>
                <a:ea typeface="+mj-ea"/>
                <a:cs typeface="+mj-cs"/>
              </a:rPr>
              <a:t>wij-gevoel</a:t>
            </a:r>
            <a:r>
              <a:rPr lang="en-US" sz="4800" b="1" kern="1200" dirty="0">
                <a:solidFill>
                  <a:schemeClr val="tx1"/>
                </a:solidFill>
                <a:latin typeface="+mj-lt"/>
                <a:ea typeface="+mj-ea"/>
                <a:cs typeface="+mj-cs"/>
              </a:rPr>
              <a:t>?! </a:t>
            </a:r>
            <a:endParaRPr lang="en-US" sz="4800" kern="1200" dirty="0">
              <a:solidFill>
                <a:schemeClr val="tx1"/>
              </a:solidFill>
              <a:latin typeface="+mj-lt"/>
              <a:ea typeface="+mj-ea"/>
              <a:cs typeface="+mj-cs"/>
            </a:endParaRPr>
          </a:p>
        </p:txBody>
      </p:sp>
      <p:sp>
        <p:nvSpPr>
          <p:cNvPr id="4" name="Rechthoek 3">
            <a:extLst>
              <a:ext uri="{FF2B5EF4-FFF2-40B4-BE49-F238E27FC236}">
                <a16:creationId xmlns:a16="http://schemas.microsoft.com/office/drawing/2014/main" id="{25A00769-8ECE-4AA9-A0BC-6B0B20B658F0}"/>
              </a:ext>
            </a:extLst>
          </p:cNvPr>
          <p:cNvSpPr/>
          <p:nvPr/>
        </p:nvSpPr>
        <p:spPr>
          <a:xfrm>
            <a:off x="1549717" y="1600146"/>
            <a:ext cx="10368153" cy="3925724"/>
          </a:xfrm>
          <a:prstGeom prst="rect">
            <a:avLst/>
          </a:prstGeom>
        </p:spPr>
        <p:txBody>
          <a:bodyPr vert="horz" lIns="91440" tIns="45720" rIns="91440" bIns="45720" rtlCol="0">
            <a:normAutofit fontScale="32500" lnSpcReduction="20000"/>
          </a:bodyPr>
          <a:lstStyle/>
          <a:p>
            <a:pPr>
              <a:lnSpc>
                <a:spcPct val="90000"/>
              </a:lnSpc>
              <a:spcAft>
                <a:spcPts val="600"/>
              </a:spcAft>
            </a:pPr>
            <a:r>
              <a:rPr lang="en-US" sz="6200" b="1" dirty="0">
                <a:solidFill>
                  <a:schemeClr val="accent1"/>
                </a:solidFill>
              </a:rPr>
              <a:t>Crisis </a:t>
            </a:r>
            <a:r>
              <a:rPr lang="en-US" sz="6200" b="1" dirty="0" err="1">
                <a:solidFill>
                  <a:schemeClr val="accent1"/>
                </a:solidFill>
              </a:rPr>
              <a:t>haalt</a:t>
            </a:r>
            <a:r>
              <a:rPr lang="en-US" sz="6200" b="1" dirty="0">
                <a:solidFill>
                  <a:schemeClr val="accent1"/>
                </a:solidFill>
              </a:rPr>
              <a:t> het </a:t>
            </a:r>
            <a:r>
              <a:rPr lang="en-US" sz="6200" b="1" dirty="0" err="1">
                <a:solidFill>
                  <a:schemeClr val="accent1"/>
                </a:solidFill>
              </a:rPr>
              <a:t>beste</a:t>
            </a:r>
            <a:r>
              <a:rPr lang="en-US" sz="6200" b="1" dirty="0">
                <a:solidFill>
                  <a:schemeClr val="accent1"/>
                </a:solidFill>
              </a:rPr>
              <a:t> in </a:t>
            </a:r>
            <a:r>
              <a:rPr lang="en-US" sz="6200" b="1" dirty="0" err="1">
                <a:solidFill>
                  <a:schemeClr val="accent1"/>
                </a:solidFill>
              </a:rPr>
              <a:t>mensen</a:t>
            </a:r>
            <a:r>
              <a:rPr lang="en-US" sz="6200" b="1" dirty="0">
                <a:solidFill>
                  <a:schemeClr val="accent1"/>
                </a:solidFill>
              </a:rPr>
              <a:t> </a:t>
            </a:r>
            <a:r>
              <a:rPr lang="en-US" sz="6200" b="1" dirty="0" err="1">
                <a:solidFill>
                  <a:schemeClr val="accent1"/>
                </a:solidFill>
              </a:rPr>
              <a:t>naar</a:t>
            </a:r>
            <a:r>
              <a:rPr lang="en-US" sz="6200" b="1" dirty="0">
                <a:solidFill>
                  <a:schemeClr val="accent1"/>
                </a:solidFill>
              </a:rPr>
              <a:t> </a:t>
            </a:r>
            <a:r>
              <a:rPr lang="en-US" sz="6200" b="1" dirty="0" err="1">
                <a:solidFill>
                  <a:schemeClr val="accent1"/>
                </a:solidFill>
              </a:rPr>
              <a:t>boven</a:t>
            </a:r>
            <a:endParaRPr lang="en-US" sz="6200" b="1" dirty="0">
              <a:solidFill>
                <a:schemeClr val="accent1"/>
              </a:solidFill>
            </a:endParaRPr>
          </a:p>
          <a:p>
            <a:pPr>
              <a:lnSpc>
                <a:spcPct val="90000"/>
              </a:lnSpc>
              <a:spcAft>
                <a:spcPts val="600"/>
              </a:spcAft>
            </a:pPr>
            <a:endParaRPr lang="en-US" dirty="0"/>
          </a:p>
          <a:p>
            <a:pPr>
              <a:lnSpc>
                <a:spcPct val="170000"/>
              </a:lnSpc>
              <a:spcAft>
                <a:spcPts val="600"/>
              </a:spcAft>
            </a:pPr>
            <a:r>
              <a:rPr lang="en-US" sz="5500" dirty="0" err="1"/>
              <a:t>Terwijl</a:t>
            </a:r>
            <a:r>
              <a:rPr lang="en-US" sz="5500" dirty="0"/>
              <a:t> </a:t>
            </a:r>
            <a:r>
              <a:rPr lang="en-US" sz="5500" dirty="0" err="1"/>
              <a:t>supermarkten</a:t>
            </a:r>
            <a:r>
              <a:rPr lang="en-US" sz="5500" dirty="0"/>
              <a:t> </a:t>
            </a:r>
            <a:r>
              <a:rPr lang="en-US" sz="5500" dirty="0" err="1"/>
              <a:t>nog</a:t>
            </a:r>
            <a:r>
              <a:rPr lang="en-US" sz="5500" dirty="0"/>
              <a:t> </a:t>
            </a:r>
            <a:r>
              <a:rPr lang="en-US" sz="5500" dirty="0" err="1"/>
              <a:t>niet</a:t>
            </a:r>
            <a:r>
              <a:rPr lang="en-US" sz="5500" dirty="0"/>
              <a:t> </a:t>
            </a:r>
            <a:r>
              <a:rPr lang="en-US" sz="5500" dirty="0" err="1"/>
              <a:t>zijn</a:t>
            </a:r>
            <a:r>
              <a:rPr lang="en-US" sz="5500" dirty="0"/>
              <a:t> </a:t>
            </a:r>
            <a:r>
              <a:rPr lang="en-US" sz="5500" dirty="0" err="1"/>
              <a:t>hersteld</a:t>
            </a:r>
            <a:r>
              <a:rPr lang="en-US" sz="5500" dirty="0"/>
              <a:t> van de </a:t>
            </a:r>
            <a:r>
              <a:rPr lang="en-US" sz="5500" dirty="0" err="1"/>
              <a:t>hamsterwoede</a:t>
            </a:r>
            <a:r>
              <a:rPr lang="en-US" sz="5500" dirty="0"/>
              <a:t>, </a:t>
            </a:r>
            <a:r>
              <a:rPr lang="en-US" sz="5500" dirty="0" err="1"/>
              <a:t>ontstaat</a:t>
            </a:r>
            <a:r>
              <a:rPr lang="en-US" sz="5500" dirty="0"/>
              <a:t> </a:t>
            </a:r>
            <a:r>
              <a:rPr lang="en-US" sz="5500" dirty="0" err="1"/>
              <a:t>er</a:t>
            </a:r>
            <a:r>
              <a:rPr lang="en-US" sz="5500" dirty="0"/>
              <a:t> op </a:t>
            </a:r>
            <a:r>
              <a:rPr lang="en-US" sz="5500" dirty="0" err="1"/>
              <a:t>sociale</a:t>
            </a:r>
            <a:r>
              <a:rPr lang="en-US" sz="5500" dirty="0"/>
              <a:t> media </a:t>
            </a:r>
            <a:r>
              <a:rPr lang="en-US" sz="5500" dirty="0" err="1"/>
              <a:t>een</a:t>
            </a:r>
            <a:r>
              <a:rPr lang="en-US" sz="5500" dirty="0"/>
              <a:t> leger </a:t>
            </a:r>
            <a:r>
              <a:rPr lang="en-US" sz="5500" dirty="0" err="1"/>
              <a:t>aan</a:t>
            </a:r>
            <a:r>
              <a:rPr lang="en-US" sz="5500" dirty="0"/>
              <a:t> </a:t>
            </a:r>
            <a:r>
              <a:rPr lang="en-US" sz="5500" dirty="0" err="1"/>
              <a:t>vrijwilligers</a:t>
            </a:r>
            <a:r>
              <a:rPr lang="en-US" sz="5500" dirty="0"/>
              <a:t> </a:t>
            </a:r>
            <a:r>
              <a:rPr lang="en-US" sz="5500" dirty="0" err="1"/>
              <a:t>dat</a:t>
            </a:r>
            <a:r>
              <a:rPr lang="en-US" sz="5500" dirty="0"/>
              <a:t> </a:t>
            </a:r>
            <a:r>
              <a:rPr lang="en-US" sz="5500" dirty="0" err="1"/>
              <a:t>anderen</a:t>
            </a:r>
            <a:r>
              <a:rPr lang="en-US" sz="5500" dirty="0"/>
              <a:t> </a:t>
            </a:r>
            <a:r>
              <a:rPr lang="en-US" sz="5500" dirty="0" err="1"/>
              <a:t>graag</a:t>
            </a:r>
            <a:r>
              <a:rPr lang="en-US" sz="5500" dirty="0"/>
              <a:t> </a:t>
            </a:r>
            <a:r>
              <a:rPr lang="en-US" sz="5500" dirty="0" err="1"/>
              <a:t>wil</a:t>
            </a:r>
            <a:r>
              <a:rPr lang="en-US" sz="5500" dirty="0"/>
              <a:t> </a:t>
            </a:r>
            <a:r>
              <a:rPr lang="en-US" sz="5500" dirty="0" err="1"/>
              <a:t>helpen</a:t>
            </a:r>
            <a:r>
              <a:rPr lang="en-US" sz="5500" dirty="0"/>
              <a:t>. </a:t>
            </a:r>
            <a:r>
              <a:rPr lang="en-US" sz="5500" dirty="0" err="1"/>
              <a:t>Duizenden</a:t>
            </a:r>
            <a:r>
              <a:rPr lang="en-US" sz="5500" dirty="0"/>
              <a:t> oud-</a:t>
            </a:r>
            <a:r>
              <a:rPr lang="en-US" sz="5500" dirty="0" err="1"/>
              <a:t>verpleegkundigen</a:t>
            </a:r>
            <a:r>
              <a:rPr lang="en-US" sz="5500" dirty="0"/>
              <a:t> </a:t>
            </a:r>
            <a:r>
              <a:rPr lang="en-US" sz="5500" dirty="0" err="1"/>
              <a:t>en</a:t>
            </a:r>
            <a:r>
              <a:rPr lang="en-US" sz="5500" dirty="0"/>
              <a:t> </a:t>
            </a:r>
            <a:r>
              <a:rPr lang="en-US" sz="5500" dirty="0" err="1"/>
              <a:t>geneeskundestudenten</a:t>
            </a:r>
            <a:r>
              <a:rPr lang="en-US" sz="5500" dirty="0"/>
              <a:t> </a:t>
            </a:r>
            <a:r>
              <a:rPr lang="en-US" sz="5500" dirty="0" err="1"/>
              <a:t>staan</a:t>
            </a:r>
            <a:r>
              <a:rPr lang="en-US" sz="5500" dirty="0"/>
              <a:t> </a:t>
            </a:r>
            <a:r>
              <a:rPr lang="en-US" sz="5500" dirty="0" err="1"/>
              <a:t>paraat</a:t>
            </a:r>
            <a:r>
              <a:rPr lang="en-US" sz="5500" dirty="0"/>
              <a:t> om </a:t>
            </a:r>
            <a:r>
              <a:rPr lang="en-US" sz="5500" dirty="0" err="1"/>
              <a:t>bij</a:t>
            </a:r>
            <a:r>
              <a:rPr lang="en-US" sz="5500" dirty="0"/>
              <a:t> </a:t>
            </a:r>
            <a:r>
              <a:rPr lang="en-US" sz="5500" dirty="0" err="1"/>
              <a:t>te</a:t>
            </a:r>
            <a:r>
              <a:rPr lang="en-US" sz="5500" dirty="0"/>
              <a:t> </a:t>
            </a:r>
            <a:r>
              <a:rPr lang="en-US" sz="5500" dirty="0" err="1"/>
              <a:t>springen</a:t>
            </a:r>
            <a:r>
              <a:rPr lang="en-US" sz="5500" dirty="0"/>
              <a:t> in de </a:t>
            </a:r>
            <a:r>
              <a:rPr lang="en-US" sz="5500" dirty="0" err="1"/>
              <a:t>zorg</a:t>
            </a:r>
            <a:r>
              <a:rPr lang="en-US" sz="5500" dirty="0"/>
              <a:t>. In </a:t>
            </a:r>
            <a:r>
              <a:rPr lang="en-US" sz="5500" dirty="0" err="1"/>
              <a:t>alle</a:t>
            </a:r>
            <a:r>
              <a:rPr lang="en-US" sz="5500" dirty="0"/>
              <a:t> </a:t>
            </a:r>
            <a:r>
              <a:rPr lang="en-US" sz="5500" dirty="0" err="1"/>
              <a:t>dorpen</a:t>
            </a:r>
            <a:r>
              <a:rPr lang="en-US" sz="5500" dirty="0"/>
              <a:t> </a:t>
            </a:r>
            <a:r>
              <a:rPr lang="en-US" sz="5500" dirty="0" err="1"/>
              <a:t>en</a:t>
            </a:r>
            <a:r>
              <a:rPr lang="en-US" sz="5500" dirty="0"/>
              <a:t> </a:t>
            </a:r>
            <a:r>
              <a:rPr lang="en-US" sz="5500" dirty="0" err="1"/>
              <a:t>steden</a:t>
            </a:r>
            <a:r>
              <a:rPr lang="en-US" sz="5500" dirty="0"/>
              <a:t> </a:t>
            </a:r>
            <a:r>
              <a:rPr lang="en-US" sz="5500" dirty="0" err="1"/>
              <a:t>ontstaan</a:t>
            </a:r>
            <a:r>
              <a:rPr lang="en-US" sz="5500" dirty="0"/>
              <a:t> </a:t>
            </a:r>
            <a:r>
              <a:rPr lang="en-US" sz="5500" dirty="0" err="1"/>
              <a:t>vrijwilligers-initiatieven</a:t>
            </a:r>
            <a:r>
              <a:rPr lang="en-US" sz="5500" dirty="0"/>
              <a:t> </a:t>
            </a:r>
            <a:r>
              <a:rPr lang="en-US" sz="5500" dirty="0" err="1"/>
              <a:t>en</a:t>
            </a:r>
            <a:r>
              <a:rPr lang="en-US" sz="5500" dirty="0"/>
              <a:t> </a:t>
            </a:r>
            <a:r>
              <a:rPr lang="en-US" sz="5500" dirty="0" err="1"/>
              <a:t>horeca-ondernemers</a:t>
            </a:r>
            <a:r>
              <a:rPr lang="en-US" sz="5500" dirty="0"/>
              <a:t> </a:t>
            </a:r>
            <a:r>
              <a:rPr lang="en-US" sz="5500" dirty="0" err="1"/>
              <a:t>delen</a:t>
            </a:r>
            <a:r>
              <a:rPr lang="en-US" sz="5500" dirty="0"/>
              <a:t> </a:t>
            </a:r>
            <a:r>
              <a:rPr lang="en-US" sz="5500" dirty="0" err="1"/>
              <a:t>eten</a:t>
            </a:r>
            <a:r>
              <a:rPr lang="en-US" sz="5500" dirty="0"/>
              <a:t> </a:t>
            </a:r>
            <a:r>
              <a:rPr lang="en-US" sz="5500" dirty="0" err="1"/>
              <a:t>uit</a:t>
            </a:r>
            <a:r>
              <a:rPr lang="en-US" sz="5500" dirty="0"/>
              <a:t> </a:t>
            </a:r>
            <a:r>
              <a:rPr lang="en-US" sz="5500" dirty="0" err="1"/>
              <a:t>aan</a:t>
            </a:r>
            <a:r>
              <a:rPr lang="en-US" sz="5500" dirty="0"/>
              <a:t> </a:t>
            </a:r>
            <a:r>
              <a:rPr lang="en-US" sz="5500" dirty="0" err="1"/>
              <a:t>voedselbanken</a:t>
            </a:r>
            <a:r>
              <a:rPr lang="en-US" sz="5500" dirty="0"/>
              <a:t>. </a:t>
            </a:r>
            <a:r>
              <a:rPr lang="en-US" sz="5500" dirty="0" err="1"/>
              <a:t>Voor</a:t>
            </a:r>
            <a:r>
              <a:rPr lang="en-US" sz="5500" dirty="0"/>
              <a:t> </a:t>
            </a:r>
            <a:r>
              <a:rPr lang="en-US" sz="5500" dirty="0" err="1"/>
              <a:t>historicus</a:t>
            </a:r>
            <a:r>
              <a:rPr lang="en-US" sz="5500" dirty="0"/>
              <a:t> </a:t>
            </a:r>
            <a:r>
              <a:rPr lang="en-US" sz="5500" b="1" dirty="0" err="1"/>
              <a:t>Rutger</a:t>
            </a:r>
            <a:r>
              <a:rPr lang="en-US" sz="5500" b="1" dirty="0"/>
              <a:t> Bregman </a:t>
            </a:r>
            <a:r>
              <a:rPr lang="en-US" sz="5500" dirty="0"/>
              <a:t>is </a:t>
            </a:r>
            <a:r>
              <a:rPr lang="en-US" sz="5500" dirty="0" err="1"/>
              <a:t>deze</a:t>
            </a:r>
            <a:r>
              <a:rPr lang="en-US" sz="5500" dirty="0"/>
              <a:t> </a:t>
            </a:r>
            <a:r>
              <a:rPr lang="en-US" sz="5500" dirty="0" err="1"/>
              <a:t>ontwikkeling</a:t>
            </a:r>
            <a:r>
              <a:rPr lang="en-US" sz="5500" dirty="0"/>
              <a:t> </a:t>
            </a:r>
            <a:r>
              <a:rPr lang="en-US" sz="5500" dirty="0" err="1"/>
              <a:t>geen</a:t>
            </a:r>
            <a:r>
              <a:rPr lang="en-US" sz="5500" dirty="0"/>
              <a:t> </a:t>
            </a:r>
            <a:r>
              <a:rPr lang="en-US" sz="5500" dirty="0" err="1"/>
              <a:t>verrassing</a:t>
            </a:r>
            <a:r>
              <a:rPr lang="en-US" sz="5500" dirty="0"/>
              <a:t>. </a:t>
            </a:r>
            <a:r>
              <a:rPr lang="en-US" sz="5500" dirty="0" err="1"/>
              <a:t>Voor</a:t>
            </a:r>
            <a:r>
              <a:rPr lang="en-US" sz="5500" dirty="0"/>
              <a:t> </a:t>
            </a:r>
            <a:r>
              <a:rPr lang="en-US" sz="5500" dirty="0" err="1"/>
              <a:t>zijn</a:t>
            </a:r>
            <a:r>
              <a:rPr lang="en-US" sz="5500" dirty="0"/>
              <a:t> </a:t>
            </a:r>
            <a:r>
              <a:rPr lang="en-US" sz="5500" dirty="0" err="1"/>
              <a:t>boek</a:t>
            </a:r>
            <a:r>
              <a:rPr lang="en-US" sz="5500" dirty="0"/>
              <a:t> ‘De </a:t>
            </a:r>
            <a:r>
              <a:rPr lang="en-US" sz="5500" dirty="0" err="1"/>
              <a:t>Meeste</a:t>
            </a:r>
            <a:r>
              <a:rPr lang="en-US" sz="5500" dirty="0"/>
              <a:t> </a:t>
            </a:r>
            <a:r>
              <a:rPr lang="en-US" sz="5500" dirty="0" err="1"/>
              <a:t>Mensen</a:t>
            </a:r>
            <a:r>
              <a:rPr lang="en-US" sz="5500" dirty="0"/>
              <a:t> </a:t>
            </a:r>
            <a:r>
              <a:rPr lang="en-US" sz="5500" dirty="0" err="1"/>
              <a:t>Deugen</a:t>
            </a:r>
            <a:r>
              <a:rPr lang="en-US" sz="5500" dirty="0"/>
              <a:t>’, deed </a:t>
            </a:r>
            <a:r>
              <a:rPr lang="en-US" sz="5500" dirty="0" err="1"/>
              <a:t>hij</a:t>
            </a:r>
            <a:r>
              <a:rPr lang="en-US" sz="5500" dirty="0"/>
              <a:t> </a:t>
            </a:r>
            <a:r>
              <a:rPr lang="en-US" sz="5500" dirty="0" err="1"/>
              <a:t>onderzoek</a:t>
            </a:r>
            <a:r>
              <a:rPr lang="en-US" sz="5500" dirty="0"/>
              <a:t> </a:t>
            </a:r>
            <a:r>
              <a:rPr lang="en-US" sz="5500" dirty="0" err="1"/>
              <a:t>naar</a:t>
            </a:r>
            <a:r>
              <a:rPr lang="en-US" sz="5500" dirty="0"/>
              <a:t> hoe </a:t>
            </a:r>
            <a:r>
              <a:rPr lang="en-US" sz="5500" dirty="0" err="1"/>
              <a:t>mensen</a:t>
            </a:r>
            <a:r>
              <a:rPr lang="en-US" sz="5500" dirty="0"/>
              <a:t> </a:t>
            </a:r>
            <a:r>
              <a:rPr lang="en-US" sz="5500" dirty="0" err="1"/>
              <a:t>reageren</a:t>
            </a:r>
            <a:r>
              <a:rPr lang="en-US" sz="5500" dirty="0"/>
              <a:t> in </a:t>
            </a:r>
            <a:r>
              <a:rPr lang="en-US" sz="5500" dirty="0" err="1"/>
              <a:t>tijden</a:t>
            </a:r>
            <a:r>
              <a:rPr lang="en-US" sz="5500" dirty="0"/>
              <a:t> van </a:t>
            </a:r>
            <a:r>
              <a:rPr lang="en-US" sz="5500" dirty="0" err="1"/>
              <a:t>rampen</a:t>
            </a:r>
            <a:r>
              <a:rPr lang="en-US" sz="5500" dirty="0"/>
              <a:t> </a:t>
            </a:r>
            <a:r>
              <a:rPr lang="en-US" sz="5500" dirty="0" err="1"/>
              <a:t>en</a:t>
            </a:r>
            <a:r>
              <a:rPr lang="en-US" sz="5500" dirty="0"/>
              <a:t> crises. “Het </a:t>
            </a:r>
            <a:r>
              <a:rPr lang="en-US" sz="5500" dirty="0" err="1"/>
              <a:t>haalt</a:t>
            </a:r>
            <a:r>
              <a:rPr lang="en-US" sz="5500" dirty="0"/>
              <a:t> het </a:t>
            </a:r>
            <a:r>
              <a:rPr lang="en-US" sz="5500" dirty="0" err="1"/>
              <a:t>beste</a:t>
            </a:r>
            <a:r>
              <a:rPr lang="en-US" sz="5500" dirty="0"/>
              <a:t> in </a:t>
            </a:r>
            <a:r>
              <a:rPr lang="en-US" sz="5500" dirty="0" err="1"/>
              <a:t>mensen</a:t>
            </a:r>
            <a:r>
              <a:rPr lang="en-US" sz="5500" dirty="0"/>
              <a:t> </a:t>
            </a:r>
            <a:r>
              <a:rPr lang="en-US" sz="5500" dirty="0" err="1"/>
              <a:t>naar</a:t>
            </a:r>
            <a:r>
              <a:rPr lang="en-US" sz="5500" dirty="0"/>
              <a:t> </a:t>
            </a:r>
            <a:r>
              <a:rPr lang="en-US" sz="5500" dirty="0" err="1"/>
              <a:t>boven</a:t>
            </a:r>
            <a:r>
              <a:rPr lang="en-US" sz="5500" dirty="0"/>
              <a:t>”, </a:t>
            </a:r>
            <a:r>
              <a:rPr lang="en-US" sz="5500" dirty="0" err="1"/>
              <a:t>vertelt</a:t>
            </a:r>
            <a:r>
              <a:rPr lang="en-US" sz="5500" dirty="0"/>
              <a:t> </a:t>
            </a:r>
            <a:r>
              <a:rPr lang="en-US" sz="5500" dirty="0" err="1"/>
              <a:t>hij</a:t>
            </a:r>
            <a:r>
              <a:rPr lang="en-US" sz="5500" dirty="0"/>
              <a:t>.</a:t>
            </a:r>
          </a:p>
          <a:p>
            <a:pPr>
              <a:lnSpc>
                <a:spcPct val="90000"/>
              </a:lnSpc>
              <a:spcAft>
                <a:spcPts val="600"/>
              </a:spcAft>
            </a:pPr>
            <a:endParaRPr lang="en-US" b="0" i="0" dirty="0">
              <a:effectLst/>
            </a:endParaRPr>
          </a:p>
          <a:p>
            <a:pPr>
              <a:lnSpc>
                <a:spcPct val="90000"/>
              </a:lnSpc>
              <a:spcAft>
                <a:spcPts val="600"/>
              </a:spcAft>
            </a:pPr>
            <a:endParaRPr lang="en-US" sz="3400" dirty="0"/>
          </a:p>
          <a:p>
            <a:pPr>
              <a:lnSpc>
                <a:spcPct val="90000"/>
              </a:lnSpc>
              <a:spcAft>
                <a:spcPts val="600"/>
              </a:spcAft>
            </a:pPr>
            <a:r>
              <a:rPr lang="en-US" sz="3400" b="0" i="0" dirty="0">
                <a:effectLst/>
              </a:rPr>
              <a:t>Kort interview met hem: </a:t>
            </a:r>
          </a:p>
        </p:txBody>
      </p:sp>
      <p:sp>
        <p:nvSpPr>
          <p:cNvPr id="3" name="Rechthoek 2">
            <a:extLst>
              <a:ext uri="{FF2B5EF4-FFF2-40B4-BE49-F238E27FC236}">
                <a16:creationId xmlns:a16="http://schemas.microsoft.com/office/drawing/2014/main" id="{DA6D8008-3954-4161-8F3C-E17B05BC956D}"/>
              </a:ext>
            </a:extLst>
          </p:cNvPr>
          <p:cNvSpPr/>
          <p:nvPr/>
        </p:nvSpPr>
        <p:spPr>
          <a:xfrm>
            <a:off x="1459991" y="5202705"/>
            <a:ext cx="8905874" cy="646331"/>
          </a:xfrm>
          <a:prstGeom prst="rect">
            <a:avLst/>
          </a:prstGeom>
        </p:spPr>
        <p:txBody>
          <a:bodyPr wrap="square">
            <a:spAutoFit/>
          </a:bodyPr>
          <a:lstStyle/>
          <a:p>
            <a:pPr>
              <a:spcAft>
                <a:spcPts val="600"/>
              </a:spcAft>
            </a:pPr>
            <a:r>
              <a:rPr lang="nl-NL" dirty="0">
                <a:hlinkClick r:id="rId2"/>
              </a:rPr>
              <a:t>https://www.maxmeldpunt.nl/gezondheid/rutger-bregman-de-coronacrisis-haalt-het-beste-in-mensen-naar-boven/</a:t>
            </a:r>
            <a:endParaRPr lang="nl-NL" dirty="0"/>
          </a:p>
        </p:txBody>
      </p:sp>
    </p:spTree>
    <p:extLst>
      <p:ext uri="{BB962C8B-B14F-4D97-AF65-F5344CB8AC3E}">
        <p14:creationId xmlns:p14="http://schemas.microsoft.com/office/powerpoint/2010/main" val="979401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8F05DB7-31CA-49D6-82DB-B90D1F7A6EE3}"/>
              </a:ext>
            </a:extLst>
          </p:cNvPr>
          <p:cNvPicPr>
            <a:picLocks noChangeAspect="1"/>
          </p:cNvPicPr>
          <p:nvPr/>
        </p:nvPicPr>
        <p:blipFill>
          <a:blip r:embed="rId2"/>
          <a:stretch>
            <a:fillRect/>
          </a:stretch>
        </p:blipFill>
        <p:spPr>
          <a:xfrm>
            <a:off x="5486400" y="794276"/>
            <a:ext cx="5295900" cy="5432007"/>
          </a:xfrm>
          <a:prstGeom prst="rect">
            <a:avLst/>
          </a:prstGeom>
        </p:spPr>
      </p:pic>
      <p:pic>
        <p:nvPicPr>
          <p:cNvPr id="5" name="Afbeelding 4">
            <a:extLst>
              <a:ext uri="{FF2B5EF4-FFF2-40B4-BE49-F238E27FC236}">
                <a16:creationId xmlns:a16="http://schemas.microsoft.com/office/drawing/2014/main" id="{3CEA4B47-E1FF-4944-9EDA-111177543F5E}"/>
              </a:ext>
            </a:extLst>
          </p:cNvPr>
          <p:cNvPicPr>
            <a:picLocks noChangeAspect="1"/>
          </p:cNvPicPr>
          <p:nvPr/>
        </p:nvPicPr>
        <p:blipFill>
          <a:blip r:embed="rId3"/>
          <a:stretch>
            <a:fillRect/>
          </a:stretch>
        </p:blipFill>
        <p:spPr>
          <a:xfrm>
            <a:off x="885817" y="794276"/>
            <a:ext cx="3523623" cy="2832993"/>
          </a:xfrm>
          <a:prstGeom prst="rect">
            <a:avLst/>
          </a:prstGeom>
        </p:spPr>
      </p:pic>
      <p:sp>
        <p:nvSpPr>
          <p:cNvPr id="6" name="Rechthoek 5">
            <a:extLst>
              <a:ext uri="{FF2B5EF4-FFF2-40B4-BE49-F238E27FC236}">
                <a16:creationId xmlns:a16="http://schemas.microsoft.com/office/drawing/2014/main" id="{9228D0E3-1FD2-443A-8F2E-D2E0C910C90D}"/>
              </a:ext>
            </a:extLst>
          </p:cNvPr>
          <p:cNvSpPr/>
          <p:nvPr/>
        </p:nvSpPr>
        <p:spPr>
          <a:xfrm>
            <a:off x="885817" y="3749786"/>
            <a:ext cx="3523623" cy="2308324"/>
          </a:xfrm>
          <a:prstGeom prst="rect">
            <a:avLst/>
          </a:prstGeom>
          <a:solidFill>
            <a:schemeClr val="accent4">
              <a:lumMod val="20000"/>
              <a:lumOff val="80000"/>
            </a:schemeClr>
          </a:solidFill>
        </p:spPr>
        <p:txBody>
          <a:bodyPr wrap="square">
            <a:spAutoFit/>
          </a:bodyPr>
          <a:lstStyle/>
          <a:p>
            <a:r>
              <a:rPr lang="nl-NL" dirty="0"/>
              <a:t>Op gedragen, vaderlijke toon richtte premier Mark Rutte zich vorig jaar rond deze tijd tot alle Nederlanders in een historische tv-toespraak. Hij schuwde niet te zeggen dat hij ‘geen gemakkelijke boodschap’ had, maar vroeg ook vertrouwen en eenheid.</a:t>
            </a:r>
          </a:p>
        </p:txBody>
      </p:sp>
    </p:spTree>
    <p:extLst>
      <p:ext uri="{BB962C8B-B14F-4D97-AF65-F5344CB8AC3E}">
        <p14:creationId xmlns:p14="http://schemas.microsoft.com/office/powerpoint/2010/main" val="561446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224A873E-CC6D-43E4-A04B-59F99FB9CB46}"/>
              </a:ext>
            </a:extLst>
          </p:cNvPr>
          <p:cNvSpPr/>
          <p:nvPr/>
        </p:nvSpPr>
        <p:spPr>
          <a:xfrm>
            <a:off x="781050" y="622403"/>
            <a:ext cx="10267950" cy="6110647"/>
          </a:xfrm>
          <a:prstGeom prst="rect">
            <a:avLst/>
          </a:prstGeom>
        </p:spPr>
        <p:txBody>
          <a:bodyPr wrap="square">
            <a:spAutoFit/>
          </a:bodyPr>
          <a:lstStyle/>
          <a:p>
            <a:pPr>
              <a:lnSpc>
                <a:spcPct val="107000"/>
              </a:lnSpc>
              <a:spcAft>
                <a:spcPts val="800"/>
              </a:spcAft>
            </a:pPr>
            <a:r>
              <a:rPr lang="nl-NL" sz="36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Hoe groeit sociale samenhang en wij-gevoel NU?!  </a:t>
            </a:r>
          </a:p>
          <a:p>
            <a:pPr>
              <a:lnSpc>
                <a:spcPct val="107000"/>
              </a:lnSpc>
              <a:spcAft>
                <a:spcPts val="800"/>
              </a:spcAft>
            </a:pPr>
            <a:endParaRPr lang="nl-NL" sz="4000" dirty="0">
              <a:solidFill>
                <a:schemeClr val="accent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err="1">
                <a:latin typeface="Calibri" panose="020F0502020204030204" pitchFamily="34" charset="0"/>
                <a:ea typeface="Calibri" panose="020F0502020204030204" pitchFamily="34" charset="0"/>
                <a:cs typeface="Times New Roman" panose="02020603050405020304" pitchFamily="18" charset="0"/>
              </a:rPr>
              <a:t>Movisie</a:t>
            </a:r>
            <a:r>
              <a:rPr lang="nl-NL" sz="2000" dirty="0">
                <a:latin typeface="Calibri" panose="020F0502020204030204" pitchFamily="34" charset="0"/>
                <a:ea typeface="Calibri" panose="020F0502020204030204" pitchFamily="34" charset="0"/>
                <a:cs typeface="Times New Roman" panose="02020603050405020304" pitchFamily="18" charset="0"/>
              </a:rPr>
              <a:t> heeft een mooi artikel geschreven, ‘Hoe versterken we de sociale cohesie?’. </a:t>
            </a:r>
          </a:p>
          <a:p>
            <a:pPr>
              <a:lnSpc>
                <a:spcPct val="107000"/>
              </a:lnSpc>
              <a:spcAft>
                <a:spcPts val="800"/>
              </a:spcAft>
            </a:pPr>
            <a:r>
              <a:rPr lang="nl-NL" sz="2000" dirty="0">
                <a:latin typeface="Calibri" panose="020F0502020204030204" pitchFamily="34" charset="0"/>
                <a:ea typeface="Calibri" panose="020F0502020204030204" pitchFamily="34" charset="0"/>
                <a:cs typeface="Times New Roman" panose="02020603050405020304" pitchFamily="18" charset="0"/>
              </a:rPr>
              <a:t>Klik na de les op de link, lees het artikel en maak een lijstje met acties, tips en methoden die volgens de experts uit het artikel bijdragen aan de sociale samenhang. Dit gaat verder dan een BBQ organiseren! </a:t>
            </a:r>
          </a:p>
          <a:p>
            <a:pPr>
              <a:lnSpc>
                <a:spcPct val="107000"/>
              </a:lnSpc>
              <a:spcAft>
                <a:spcPts val="800"/>
              </a:spcAft>
            </a:pPr>
            <a:endParaRPr lang="nl-NL"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b="1"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https://www.movisie.nl/sites/default/files/bestanden/documenten/movisies/movisies-2018-1/files/assets/common/downloads/publication.pdf</a:t>
            </a:r>
            <a:endParaRPr lang="nl-NL" b="1"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NL"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ekstballon: ovaal 2">
            <a:extLst>
              <a:ext uri="{FF2B5EF4-FFF2-40B4-BE49-F238E27FC236}">
                <a16:creationId xmlns:a16="http://schemas.microsoft.com/office/drawing/2014/main" id="{BAB07DD9-B07E-43DC-9F90-42C347AB5165}"/>
              </a:ext>
            </a:extLst>
          </p:cNvPr>
          <p:cNvSpPr/>
          <p:nvPr/>
        </p:nvSpPr>
        <p:spPr>
          <a:xfrm>
            <a:off x="7991476" y="1457325"/>
            <a:ext cx="2324100" cy="1343025"/>
          </a:xfrm>
          <a:prstGeom prst="wedgeEllipseCallout">
            <a:avLst>
              <a:gd name="adj1" fmla="val -220029"/>
              <a:gd name="adj2" fmla="val -51737"/>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a:t>Voor de corona crisis…</a:t>
            </a:r>
          </a:p>
        </p:txBody>
      </p:sp>
    </p:spTree>
    <p:extLst>
      <p:ext uri="{BB962C8B-B14F-4D97-AF65-F5344CB8AC3E}">
        <p14:creationId xmlns:p14="http://schemas.microsoft.com/office/powerpoint/2010/main" val="95167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BDC7F2-D5B0-4FE7-A143-B442E01A5303}"/>
              </a:ext>
            </a:extLst>
          </p:cNvPr>
          <p:cNvSpPr>
            <a:spLocks noGrp="1"/>
          </p:cNvSpPr>
          <p:nvPr>
            <p:ph type="title"/>
          </p:nvPr>
        </p:nvSpPr>
        <p:spPr/>
        <p:txBody>
          <a:bodyPr/>
          <a:lstStyle/>
          <a:p>
            <a:r>
              <a:rPr lang="nl-NL" dirty="0"/>
              <a:t>Programma </a:t>
            </a:r>
          </a:p>
        </p:txBody>
      </p:sp>
      <p:sp>
        <p:nvSpPr>
          <p:cNvPr id="4" name="Tekstvak 3">
            <a:extLst>
              <a:ext uri="{FF2B5EF4-FFF2-40B4-BE49-F238E27FC236}">
                <a16:creationId xmlns:a16="http://schemas.microsoft.com/office/drawing/2014/main" id="{119BE625-A19C-4990-B13B-59714FC98C2D}"/>
              </a:ext>
            </a:extLst>
          </p:cNvPr>
          <p:cNvSpPr txBox="1"/>
          <p:nvPr/>
        </p:nvSpPr>
        <p:spPr>
          <a:xfrm>
            <a:off x="1089562" y="2077137"/>
            <a:ext cx="9610106" cy="2769284"/>
          </a:xfrm>
          <a:prstGeom prst="rect">
            <a:avLst/>
          </a:prstGeom>
          <a:noFill/>
        </p:spPr>
        <p:txBody>
          <a:bodyPr wrap="square">
            <a:spAutoFit/>
          </a:bodyPr>
          <a:lstStyle/>
          <a:p>
            <a:pPr>
              <a:lnSpc>
                <a:spcPct val="107000"/>
              </a:lnSpc>
              <a:spcAft>
                <a:spcPts val="800"/>
              </a:spcAft>
            </a:pPr>
            <a:r>
              <a:rPr lang="nl-NL" sz="1800" dirty="0">
                <a:effectLst/>
                <a:latin typeface="Calibri" panose="020F0502020204030204" pitchFamily="34" charset="0"/>
                <a:ea typeface="Calibri" panose="020F0502020204030204" pitchFamily="34" charset="0"/>
                <a:cs typeface="Arial" panose="020B0604020202020204" pitchFamily="34" charset="0"/>
              </a:rPr>
              <a:t>LA 2 feedbackfriends</a:t>
            </a:r>
          </a:p>
          <a:p>
            <a:pPr>
              <a:lnSpc>
                <a:spcPct val="107000"/>
              </a:lnSpc>
              <a:spcAft>
                <a:spcPts val="800"/>
              </a:spcAft>
            </a:pPr>
            <a:endParaRPr lang="nl-NL"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nl-NL" sz="1800" dirty="0">
                <a:effectLst/>
                <a:latin typeface="Calibri" panose="020F0502020204030204" pitchFamily="34" charset="0"/>
                <a:ea typeface="Calibri" panose="020F0502020204030204" pitchFamily="34" charset="0"/>
                <a:cs typeface="Arial" panose="020B0604020202020204" pitchFamily="34" charset="0"/>
              </a:rPr>
              <a:t>Na lunch Thema ‘Werken met groepen’</a:t>
            </a:r>
          </a:p>
          <a:p>
            <a:pPr marL="285750" indent="-285750">
              <a:lnSpc>
                <a:spcPct val="107000"/>
              </a:lnSpc>
              <a:spcAft>
                <a:spcPts val="800"/>
              </a:spcAft>
              <a:buFont typeface="Wingdings" panose="05000000000000000000" pitchFamily="2" charset="2"/>
              <a:buChar char="Ø"/>
            </a:pPr>
            <a:r>
              <a:rPr lang="nl-NL" sz="1800" dirty="0">
                <a:effectLst/>
                <a:latin typeface="Calibri" panose="020F0502020204030204" pitchFamily="34" charset="0"/>
                <a:ea typeface="Calibri" panose="020F0502020204030204" pitchFamily="34" charset="0"/>
                <a:cs typeface="Arial" panose="020B0604020202020204" pitchFamily="34" charset="0"/>
              </a:rPr>
              <a:t>Sociologie </a:t>
            </a:r>
          </a:p>
          <a:p>
            <a:pPr marL="285750" indent="-285750">
              <a:lnSpc>
                <a:spcPct val="107000"/>
              </a:lnSpc>
              <a:spcAft>
                <a:spcPts val="800"/>
              </a:spcAft>
              <a:buFont typeface="Wingdings" panose="05000000000000000000" pitchFamily="2" charset="2"/>
              <a:buChar char="Ø"/>
            </a:pPr>
            <a:r>
              <a:rPr lang="nl-NL" dirty="0">
                <a:latin typeface="Calibri" panose="020F0502020204030204" pitchFamily="34" charset="0"/>
                <a:ea typeface="Calibri" panose="020F0502020204030204" pitchFamily="34" charset="0"/>
                <a:cs typeface="Arial" panose="020B0604020202020204" pitchFamily="34" charset="0"/>
              </a:rPr>
              <a:t>T</a:t>
            </a:r>
            <a:r>
              <a:rPr lang="nl-NL" sz="1800" dirty="0">
                <a:effectLst/>
                <a:latin typeface="Calibri" panose="020F0502020204030204" pitchFamily="34" charset="0"/>
                <a:ea typeface="Calibri" panose="020F0502020204030204" pitchFamily="34" charset="0"/>
                <a:cs typeface="Arial" panose="020B0604020202020204" pitchFamily="34" charset="0"/>
              </a:rPr>
              <a:t>rainen in communicatie en weerstand bij nieuwe  ontwikkelingen?</a:t>
            </a:r>
          </a:p>
          <a:p>
            <a:pPr marL="285750" indent="-285750">
              <a:lnSpc>
                <a:spcPct val="107000"/>
              </a:lnSpc>
              <a:spcAft>
                <a:spcPts val="800"/>
              </a:spcAft>
              <a:buFont typeface="Wingdings" panose="05000000000000000000" pitchFamily="2" charset="2"/>
              <a:buChar char="Ø"/>
            </a:pPr>
            <a:endParaRPr lang="nl-NL"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nl-NL" sz="1800" dirty="0">
                <a:effectLst/>
                <a:latin typeface="Calibri" panose="020F0502020204030204" pitchFamily="34" charset="0"/>
                <a:ea typeface="Calibri" panose="020F0502020204030204" pitchFamily="34" charset="0"/>
                <a:cs typeface="Arial" panose="020B0604020202020204" pitchFamily="34" charset="0"/>
              </a:rPr>
              <a:t>Zelfstandig werken </a:t>
            </a:r>
          </a:p>
        </p:txBody>
      </p:sp>
    </p:spTree>
    <p:extLst>
      <p:ext uri="{BB962C8B-B14F-4D97-AF65-F5344CB8AC3E}">
        <p14:creationId xmlns:p14="http://schemas.microsoft.com/office/powerpoint/2010/main" val="3288192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7928F4-8AF7-4732-B8AE-B39350D4211F}"/>
              </a:ext>
            </a:extLst>
          </p:cNvPr>
          <p:cNvSpPr>
            <a:spLocks noGrp="1"/>
          </p:cNvSpPr>
          <p:nvPr>
            <p:ph type="title"/>
          </p:nvPr>
        </p:nvSpPr>
        <p:spPr>
          <a:xfrm>
            <a:off x="838200" y="171162"/>
            <a:ext cx="2840182" cy="2371148"/>
          </a:xfrm>
        </p:spPr>
        <p:txBody>
          <a:bodyPr>
            <a:normAutofit/>
          </a:bodyPr>
          <a:lstStyle/>
          <a:p>
            <a:r>
              <a:rPr lang="nl-NL" sz="3200" dirty="0">
                <a:solidFill>
                  <a:srgbClr val="FFFFFF"/>
                </a:solidFill>
              </a:rPr>
              <a:t>Begrippen over samenleven in de stad</a:t>
            </a:r>
          </a:p>
        </p:txBody>
      </p:sp>
      <p:graphicFrame>
        <p:nvGraphicFramePr>
          <p:cNvPr id="3" name="Tabel 2">
            <a:extLst>
              <a:ext uri="{FF2B5EF4-FFF2-40B4-BE49-F238E27FC236}">
                <a16:creationId xmlns:a16="http://schemas.microsoft.com/office/drawing/2014/main" id="{C82022F8-E5FC-4D30-9AC7-38C6742DD9D1}"/>
              </a:ext>
            </a:extLst>
          </p:cNvPr>
          <p:cNvGraphicFramePr>
            <a:graphicFrameLocks noGrp="1"/>
          </p:cNvGraphicFramePr>
          <p:nvPr/>
        </p:nvGraphicFramePr>
        <p:xfrm>
          <a:off x="5053824" y="709948"/>
          <a:ext cx="5655755" cy="5439084"/>
        </p:xfrm>
        <a:graphic>
          <a:graphicData uri="http://schemas.openxmlformats.org/drawingml/2006/table">
            <a:tbl>
              <a:tblPr firstRow="1" firstCol="1" bandRow="1"/>
              <a:tblGrid>
                <a:gridCol w="5655755">
                  <a:extLst>
                    <a:ext uri="{9D8B030D-6E8A-4147-A177-3AD203B41FA5}">
                      <a16:colId xmlns:a16="http://schemas.microsoft.com/office/drawing/2014/main" val="2311346341"/>
                    </a:ext>
                  </a:extLst>
                </a:gridCol>
              </a:tblGrid>
              <a:tr h="906514">
                <a:tc>
                  <a:txBody>
                    <a:bodyPr/>
                    <a:lstStyle/>
                    <a:p>
                      <a:pPr algn="l" fontAlgn="t">
                        <a:lnSpc>
                          <a:spcPct val="150000"/>
                        </a:lnSpc>
                        <a:spcBef>
                          <a:spcPts val="0"/>
                        </a:spcBef>
                        <a:spcAft>
                          <a:spcPts val="0"/>
                        </a:spcAft>
                      </a:pPr>
                      <a:r>
                        <a:rPr lang="nl-NL" sz="3300" b="0" i="0" u="none" strike="noStrike">
                          <a:effectLst/>
                          <a:latin typeface="Arial" panose="020B0604020202020204" pitchFamily="34" charset="0"/>
                          <a:ea typeface="Calibri" panose="020F0502020204030204" pitchFamily="34" charset="0"/>
                          <a:cs typeface="Times New Roman" panose="02020603050405020304" pitchFamily="18" charset="0"/>
                        </a:rPr>
                        <a:t>Groepscohesie</a:t>
                      </a:r>
                      <a:endParaRPr lang="nl-NL" sz="5900" b="0" i="0" u="none" strike="noStrike">
                        <a:effectLst/>
                        <a:latin typeface="Arial" panose="020B0604020202020204" pitchFamily="34" charset="0"/>
                      </a:endParaRPr>
                    </a:p>
                  </a:txBody>
                  <a:tcPr marL="226314" marR="226314" marT="3143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704870572"/>
                  </a:ext>
                </a:extLst>
              </a:tr>
              <a:tr h="906514">
                <a:tc>
                  <a:txBody>
                    <a:bodyPr/>
                    <a:lstStyle/>
                    <a:p>
                      <a:pPr algn="l" fontAlgn="t">
                        <a:lnSpc>
                          <a:spcPct val="150000"/>
                        </a:lnSpc>
                        <a:spcBef>
                          <a:spcPts val="0"/>
                        </a:spcBef>
                        <a:spcAft>
                          <a:spcPts val="0"/>
                        </a:spcAft>
                      </a:pPr>
                      <a:r>
                        <a:rPr lang="nl-NL" sz="33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Socialisatie</a:t>
                      </a:r>
                      <a:endParaRPr lang="nl-NL" sz="5900" b="0" i="0" u="none" strike="noStrike">
                        <a:effectLst/>
                        <a:latin typeface="Arial" panose="020B0604020202020204" pitchFamily="34" charset="0"/>
                      </a:endParaRPr>
                    </a:p>
                  </a:txBody>
                  <a:tcPr marL="226314" marR="226314" marT="3143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1968288061"/>
                  </a:ext>
                </a:extLst>
              </a:tr>
              <a:tr h="906514">
                <a:tc>
                  <a:txBody>
                    <a:bodyPr/>
                    <a:lstStyle/>
                    <a:p>
                      <a:pPr algn="l" fontAlgn="t">
                        <a:lnSpc>
                          <a:spcPct val="150000"/>
                        </a:lnSpc>
                        <a:spcBef>
                          <a:spcPts val="0"/>
                        </a:spcBef>
                        <a:spcAft>
                          <a:spcPts val="0"/>
                        </a:spcAft>
                      </a:pPr>
                      <a:r>
                        <a:rPr lang="nl-NL" sz="33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Normen en waarden</a:t>
                      </a:r>
                      <a:endParaRPr lang="nl-NL" sz="5900" b="0" i="0" u="none" strike="noStrike" dirty="0">
                        <a:effectLst/>
                        <a:latin typeface="Arial" panose="020B0604020202020204" pitchFamily="34" charset="0"/>
                      </a:endParaRPr>
                    </a:p>
                  </a:txBody>
                  <a:tcPr marL="226314" marR="226314" marT="3143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563123949"/>
                  </a:ext>
                </a:extLst>
              </a:tr>
              <a:tr h="906514">
                <a:tc>
                  <a:txBody>
                    <a:bodyPr/>
                    <a:lstStyle/>
                    <a:p>
                      <a:pPr algn="l" fontAlgn="t">
                        <a:lnSpc>
                          <a:spcPct val="150000"/>
                        </a:lnSpc>
                        <a:spcBef>
                          <a:spcPts val="0"/>
                        </a:spcBef>
                        <a:spcAft>
                          <a:spcPts val="0"/>
                        </a:spcAft>
                      </a:pPr>
                      <a:r>
                        <a:rPr lang="nl-NL" sz="33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Groepsproces</a:t>
                      </a:r>
                      <a:endParaRPr lang="nl-NL" sz="5900" b="0" i="0" u="none" strike="noStrike">
                        <a:effectLst/>
                        <a:latin typeface="Arial" panose="020B0604020202020204" pitchFamily="34" charset="0"/>
                      </a:endParaRPr>
                    </a:p>
                  </a:txBody>
                  <a:tcPr marL="226314" marR="226314" marT="3143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3269232184"/>
                  </a:ext>
                </a:extLst>
              </a:tr>
              <a:tr h="906514">
                <a:tc>
                  <a:txBody>
                    <a:bodyPr/>
                    <a:lstStyle/>
                    <a:p>
                      <a:pPr algn="l" fontAlgn="t">
                        <a:lnSpc>
                          <a:spcPct val="150000"/>
                        </a:lnSpc>
                        <a:spcBef>
                          <a:spcPts val="0"/>
                        </a:spcBef>
                        <a:spcAft>
                          <a:spcPts val="0"/>
                        </a:spcAft>
                      </a:pPr>
                      <a:r>
                        <a:rPr lang="nl-NL" sz="33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Verstoorde groepscohesie</a:t>
                      </a:r>
                      <a:endParaRPr lang="nl-NL" sz="5900" b="0" i="0" u="none" strike="noStrike" dirty="0">
                        <a:effectLst/>
                        <a:latin typeface="Arial" panose="020B0604020202020204" pitchFamily="34" charset="0"/>
                      </a:endParaRPr>
                    </a:p>
                  </a:txBody>
                  <a:tcPr marL="226314" marR="226314" marT="3143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1108170651"/>
                  </a:ext>
                </a:extLst>
              </a:tr>
              <a:tr h="906514">
                <a:tc>
                  <a:txBody>
                    <a:bodyPr/>
                    <a:lstStyle/>
                    <a:p>
                      <a:pPr algn="l" fontAlgn="t">
                        <a:lnSpc>
                          <a:spcPct val="150000"/>
                        </a:lnSpc>
                        <a:spcBef>
                          <a:spcPts val="0"/>
                        </a:spcBef>
                        <a:spcAft>
                          <a:spcPts val="0"/>
                        </a:spcAft>
                      </a:pPr>
                      <a:r>
                        <a:rPr lang="nl-NL" sz="33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Sociogram</a:t>
                      </a:r>
                      <a:endParaRPr lang="nl-NL" sz="5900" b="0" i="0" u="none" strike="noStrike" dirty="0">
                        <a:effectLst/>
                        <a:latin typeface="Arial" panose="020B0604020202020204" pitchFamily="34" charset="0"/>
                      </a:endParaRPr>
                    </a:p>
                  </a:txBody>
                  <a:tcPr marL="226314" marR="226314" marT="3143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extLst>
                  <a:ext uri="{0D108BD9-81ED-4DB2-BD59-A6C34878D82A}">
                    <a16:rowId xmlns:a16="http://schemas.microsoft.com/office/drawing/2014/main" val="4185308827"/>
                  </a:ext>
                </a:extLst>
              </a:tr>
            </a:tbl>
          </a:graphicData>
        </a:graphic>
      </p:graphicFrame>
    </p:spTree>
    <p:extLst>
      <p:ext uri="{BB962C8B-B14F-4D97-AF65-F5344CB8AC3E}">
        <p14:creationId xmlns:p14="http://schemas.microsoft.com/office/powerpoint/2010/main" val="2339298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BB06A-DF2F-4A02-A28D-02C54B901DC0}"/>
              </a:ext>
            </a:extLst>
          </p:cNvPr>
          <p:cNvSpPr>
            <a:spLocks noGrp="1"/>
          </p:cNvSpPr>
          <p:nvPr>
            <p:ph type="title"/>
          </p:nvPr>
        </p:nvSpPr>
        <p:spPr>
          <a:solidFill>
            <a:schemeClr val="accent1"/>
          </a:solidFill>
        </p:spPr>
        <p:txBody>
          <a:bodyPr/>
          <a:lstStyle/>
          <a:p>
            <a:r>
              <a:rPr lang="nl-NL" dirty="0"/>
              <a:t>Sociale cohesie in de stad van de toekomst! </a:t>
            </a:r>
          </a:p>
        </p:txBody>
      </p:sp>
      <p:graphicFrame>
        <p:nvGraphicFramePr>
          <p:cNvPr id="5" name="Diagram 4">
            <a:extLst>
              <a:ext uri="{FF2B5EF4-FFF2-40B4-BE49-F238E27FC236}">
                <a16:creationId xmlns:a16="http://schemas.microsoft.com/office/drawing/2014/main" id="{5B2FB91D-9E24-494C-9FD7-A9AD529CF792}"/>
              </a:ext>
            </a:extLst>
          </p:cNvPr>
          <p:cNvGraphicFramePr/>
          <p:nvPr/>
        </p:nvGraphicFramePr>
        <p:xfrm>
          <a:off x="2511425" y="2119841"/>
          <a:ext cx="7169150" cy="4147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1638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4A84DDCE-05A4-4996-9533-38C4C40FF471}"/>
              </a:ext>
            </a:extLst>
          </p:cNvPr>
          <p:cNvSpPr/>
          <p:nvPr/>
        </p:nvSpPr>
        <p:spPr>
          <a:xfrm>
            <a:off x="1009650" y="577632"/>
            <a:ext cx="10172700" cy="5262979"/>
          </a:xfrm>
          <a:prstGeom prst="rect">
            <a:avLst/>
          </a:prstGeom>
          <a:solidFill>
            <a:schemeClr val="bg1"/>
          </a:solidFill>
        </p:spPr>
        <p:txBody>
          <a:bodyPr wrap="square">
            <a:spAutoFit/>
          </a:bodyPr>
          <a:lstStyle/>
          <a:p>
            <a:r>
              <a:rPr lang="nl-NL" sz="2400" b="1" dirty="0">
                <a:solidFill>
                  <a:schemeClr val="accent1"/>
                </a:solidFill>
              </a:rPr>
              <a:t>Cohesie is het krachtveld dat ervoor zorgt dat mensen bij de groep (willen) blijven. </a:t>
            </a:r>
          </a:p>
          <a:p>
            <a:endParaRPr lang="nl-NL" sz="2400" dirty="0"/>
          </a:p>
          <a:p>
            <a:r>
              <a:rPr lang="nl-NL" sz="2400" dirty="0"/>
              <a:t>Soorten cohesie:</a:t>
            </a:r>
          </a:p>
          <a:p>
            <a:pPr marL="342900" indent="-342900">
              <a:buAutoNum type="arabicPeriod"/>
            </a:pPr>
            <a:r>
              <a:rPr lang="nl-NL" sz="2400" dirty="0"/>
              <a:t>Taakcohesie: taakcohesie is de mate waarin mensen bv. in een team, samenwerken om een specifiek en duidelijk doel te bereiken.</a:t>
            </a:r>
          </a:p>
          <a:p>
            <a:endParaRPr lang="nl-NL" sz="2400" dirty="0"/>
          </a:p>
          <a:p>
            <a:r>
              <a:rPr lang="nl-NL" sz="2400" b="1" dirty="0">
                <a:solidFill>
                  <a:schemeClr val="accent1"/>
                </a:solidFill>
              </a:rPr>
              <a:t>2. Sociale cohesie: </a:t>
            </a:r>
            <a:r>
              <a:rPr lang="nl-NL" sz="2400" dirty="0"/>
              <a:t>sociale cohesie is de mate waarin mensen in een groep elkaar aardig vinden en om die reden graag onderdeel van het team uitmaken. In betekenis voor stad en wijk gaat er om op welke manier samenlevingen bij elkaar blijven en zich verbonden voelen: wij – gevoel. </a:t>
            </a:r>
          </a:p>
          <a:p>
            <a:endParaRPr lang="nl-NL" sz="2400" dirty="0"/>
          </a:p>
          <a:p>
            <a:r>
              <a:rPr lang="nl-NL" sz="2400" dirty="0"/>
              <a:t>3. Normatieve cohesie: de mate waarin groepsleden zich aan elkaar binden als gevolg van het conformeren aan de groepsnormen.</a:t>
            </a:r>
          </a:p>
        </p:txBody>
      </p:sp>
      <p:sp>
        <p:nvSpPr>
          <p:cNvPr id="3" name="Tekstvak 2">
            <a:extLst>
              <a:ext uri="{FF2B5EF4-FFF2-40B4-BE49-F238E27FC236}">
                <a16:creationId xmlns:a16="http://schemas.microsoft.com/office/drawing/2014/main" id="{0F9C45A3-AE60-4E6F-A6DB-3F1968690809}"/>
              </a:ext>
            </a:extLst>
          </p:cNvPr>
          <p:cNvSpPr txBox="1"/>
          <p:nvPr/>
        </p:nvSpPr>
        <p:spPr>
          <a:xfrm>
            <a:off x="6838950" y="6018758"/>
            <a:ext cx="5038725" cy="523220"/>
          </a:xfrm>
          <a:prstGeom prst="rect">
            <a:avLst/>
          </a:prstGeom>
          <a:noFill/>
        </p:spPr>
        <p:txBody>
          <a:bodyPr wrap="square" rtlCol="0">
            <a:spAutoFit/>
          </a:bodyPr>
          <a:lstStyle/>
          <a:p>
            <a:r>
              <a:rPr lang="nl-NL" sz="2800" b="1" dirty="0"/>
              <a:t>|  Individualisatie | segregatie  |     </a:t>
            </a:r>
            <a:r>
              <a:rPr lang="nl-NL" dirty="0"/>
              <a:t> </a:t>
            </a:r>
          </a:p>
        </p:txBody>
      </p:sp>
    </p:spTree>
    <p:extLst>
      <p:ext uri="{BB962C8B-B14F-4D97-AF65-F5344CB8AC3E}">
        <p14:creationId xmlns:p14="http://schemas.microsoft.com/office/powerpoint/2010/main" val="320300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0E15F2D2-5235-4E67-AB6B-4628BF39BC7F}"/>
              </a:ext>
            </a:extLst>
          </p:cNvPr>
          <p:cNvSpPr/>
          <p:nvPr/>
        </p:nvSpPr>
        <p:spPr>
          <a:xfrm>
            <a:off x="4375150" y="659011"/>
            <a:ext cx="7391399" cy="5539978"/>
          </a:xfrm>
          <a:prstGeom prst="rect">
            <a:avLst/>
          </a:prstGeom>
        </p:spPr>
        <p:txBody>
          <a:bodyPr wrap="square">
            <a:spAutoFit/>
          </a:bodyPr>
          <a:lstStyle/>
          <a:p>
            <a:pPr fontAlgn="base"/>
            <a:r>
              <a:rPr lang="nl-NL" sz="2400" dirty="0">
                <a:solidFill>
                  <a:srgbClr val="000000"/>
                </a:solidFill>
              </a:rPr>
              <a:t>Iedereen is de hele dag bezig met socialiseren. Dit doen wij op school, op het werk, op de voetbaltraining en op sociale media. Iedereen past zich bewust of onbewust aan, aan </a:t>
            </a:r>
            <a:r>
              <a:rPr lang="nl-NL" sz="2400" dirty="0">
                <a:solidFill>
                  <a:schemeClr val="accent1"/>
                </a:solidFill>
              </a:rPr>
              <a:t>de normen en waarden </a:t>
            </a:r>
            <a:r>
              <a:rPr lang="nl-NL" sz="2400" dirty="0">
                <a:solidFill>
                  <a:srgbClr val="000000"/>
                </a:solidFill>
              </a:rPr>
              <a:t>van de verschillende groepen en culturen in een maatschappij. Doe je dit niet, dan val je al snel buiten de boot. Het is niet zo dat iedereen dezelfde normen en waarden hoeft te hebben, je past je aan binnen de grenzen van de groep.  </a:t>
            </a:r>
          </a:p>
          <a:p>
            <a:pPr fontAlgn="base"/>
            <a:r>
              <a:rPr lang="nl-NL" sz="2400" dirty="0">
                <a:solidFill>
                  <a:srgbClr val="000000"/>
                </a:solidFill>
              </a:rPr>
              <a:t>De mens is een sociaal wezen, we steunen elkaar om te kunnen overleven. Wij leven in een samenleving waarbij iedereen is onderverdeeld in verschillende groepen. Ieder persoon hoort bij meerdere groepen. Het is natuurlijk wel zo dat deze groepen ook met elkaar omgaan. Iedere groep heeft zijn eigen normen en waarden. </a:t>
            </a:r>
            <a:br>
              <a:rPr lang="nl-NL" dirty="0">
                <a:solidFill>
                  <a:srgbClr val="000000"/>
                </a:solidFill>
                <a:latin typeface="Calibri Light" panose="020F0302020204030204" pitchFamily="34" charset="0"/>
              </a:rPr>
            </a:br>
            <a:endParaRPr lang="nl-NL" b="0" i="0" dirty="0">
              <a:solidFill>
                <a:srgbClr val="000000"/>
              </a:solidFill>
              <a:effectLst/>
              <a:latin typeface="Segoe UI" panose="020B0502040204020203" pitchFamily="34" charset="0"/>
            </a:endParaRPr>
          </a:p>
        </p:txBody>
      </p:sp>
      <p:sp>
        <p:nvSpPr>
          <p:cNvPr id="3" name="Rechthoek 2">
            <a:extLst>
              <a:ext uri="{FF2B5EF4-FFF2-40B4-BE49-F238E27FC236}">
                <a16:creationId xmlns:a16="http://schemas.microsoft.com/office/drawing/2014/main" id="{7F13F20A-2D8C-44ED-986A-731E5177C340}"/>
              </a:ext>
            </a:extLst>
          </p:cNvPr>
          <p:cNvSpPr/>
          <p:nvPr/>
        </p:nvSpPr>
        <p:spPr>
          <a:xfrm>
            <a:off x="4375150" y="6014323"/>
            <a:ext cx="5666359" cy="369332"/>
          </a:xfrm>
          <a:prstGeom prst="rect">
            <a:avLst/>
          </a:prstGeom>
        </p:spPr>
        <p:txBody>
          <a:bodyPr wrap="none">
            <a:spAutoFit/>
          </a:bodyPr>
          <a:lstStyle/>
          <a:p>
            <a:r>
              <a:rPr lang="nl-NL" dirty="0">
                <a:hlinkClick r:id="rId3"/>
              </a:rPr>
              <a:t>Filmpje   https://www.youtube.com/watch?v=2aExL8sVSYE</a:t>
            </a:r>
            <a:endParaRPr lang="nl-NL" dirty="0"/>
          </a:p>
        </p:txBody>
      </p:sp>
      <p:sp>
        <p:nvSpPr>
          <p:cNvPr id="4" name="Tekstvak 3">
            <a:extLst>
              <a:ext uri="{FF2B5EF4-FFF2-40B4-BE49-F238E27FC236}">
                <a16:creationId xmlns:a16="http://schemas.microsoft.com/office/drawing/2014/main" id="{865A568B-E97D-4511-AC68-5C5C38710B1C}"/>
              </a:ext>
            </a:extLst>
          </p:cNvPr>
          <p:cNvSpPr txBox="1"/>
          <p:nvPr/>
        </p:nvSpPr>
        <p:spPr>
          <a:xfrm>
            <a:off x="4375150" y="74236"/>
            <a:ext cx="5761608" cy="584775"/>
          </a:xfrm>
          <a:prstGeom prst="rect">
            <a:avLst/>
          </a:prstGeom>
          <a:noFill/>
        </p:spPr>
        <p:txBody>
          <a:bodyPr wrap="square" rtlCol="0">
            <a:spAutoFit/>
          </a:bodyPr>
          <a:lstStyle/>
          <a:p>
            <a:pPr fontAlgn="base"/>
            <a:r>
              <a:rPr lang="nl-NL" sz="3200" dirty="0">
                <a:solidFill>
                  <a:schemeClr val="accent1"/>
                </a:solidFill>
              </a:rPr>
              <a:t>Socialisatie</a:t>
            </a:r>
            <a:r>
              <a:rPr lang="nl-NL" sz="3200" dirty="0">
                <a:solidFill>
                  <a:schemeClr val="accent2"/>
                </a:solidFill>
              </a:rPr>
              <a:t> </a:t>
            </a:r>
            <a:r>
              <a:rPr lang="nl-NL" sz="3200" dirty="0">
                <a:solidFill>
                  <a:schemeClr val="accent2"/>
                </a:solidFill>
                <a:latin typeface="+mj-lt"/>
              </a:rPr>
              <a:t> </a:t>
            </a:r>
          </a:p>
        </p:txBody>
      </p:sp>
      <p:graphicFrame>
        <p:nvGraphicFramePr>
          <p:cNvPr id="8" name="Diagram 7">
            <a:extLst>
              <a:ext uri="{FF2B5EF4-FFF2-40B4-BE49-F238E27FC236}">
                <a16:creationId xmlns:a16="http://schemas.microsoft.com/office/drawing/2014/main" id="{9FA819C6-7380-4DDB-AE43-B8B73D5DDAF4}"/>
              </a:ext>
            </a:extLst>
          </p:cNvPr>
          <p:cNvGraphicFramePr/>
          <p:nvPr/>
        </p:nvGraphicFramePr>
        <p:xfrm>
          <a:off x="-152400" y="1141712"/>
          <a:ext cx="4375150" cy="25569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8982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4B163FE6-C956-48AD-9D78-5C165DB8FEB2}"/>
              </a:ext>
            </a:extLst>
          </p:cNvPr>
          <p:cNvSpPr/>
          <p:nvPr/>
        </p:nvSpPr>
        <p:spPr>
          <a:xfrm>
            <a:off x="1028700" y="933093"/>
            <a:ext cx="10134600" cy="4154984"/>
          </a:xfrm>
          <a:prstGeom prst="rect">
            <a:avLst/>
          </a:prstGeom>
        </p:spPr>
        <p:txBody>
          <a:bodyPr wrap="square">
            <a:spAutoFit/>
          </a:bodyPr>
          <a:lstStyle/>
          <a:p>
            <a:r>
              <a:rPr lang="nl-NL" sz="2400" b="1" dirty="0">
                <a:solidFill>
                  <a:schemeClr val="accent1"/>
                </a:solidFill>
              </a:rPr>
              <a:t>Socialiserende</a:t>
            </a:r>
            <a:r>
              <a:rPr lang="nl-NL" sz="2400" b="1" dirty="0">
                <a:solidFill>
                  <a:schemeClr val="accent2"/>
                </a:solidFill>
              </a:rPr>
              <a:t> </a:t>
            </a:r>
            <a:r>
              <a:rPr lang="nl-NL" sz="2400" b="1" dirty="0">
                <a:solidFill>
                  <a:schemeClr val="accent1"/>
                </a:solidFill>
              </a:rPr>
              <a:t>instituties</a:t>
            </a:r>
            <a:r>
              <a:rPr lang="nl-NL" sz="2400" dirty="0">
                <a:solidFill>
                  <a:schemeClr val="accent1"/>
                </a:solidFill>
              </a:rPr>
              <a:t>. </a:t>
            </a:r>
          </a:p>
          <a:p>
            <a:r>
              <a:rPr lang="nl-NL" sz="2400" dirty="0">
                <a:solidFill>
                  <a:srgbClr val="333333"/>
                </a:solidFill>
              </a:rPr>
              <a:t>Instellingen, organisaties waarmee de cultuuroverdracht in een samenleving plaatsvindt:</a:t>
            </a:r>
            <a:r>
              <a:rPr lang="nl-NL" sz="2400" dirty="0">
                <a:solidFill>
                  <a:srgbClr val="000000"/>
                </a:solidFill>
              </a:rPr>
              <a:t> </a:t>
            </a:r>
          </a:p>
          <a:p>
            <a:br>
              <a:rPr lang="nl-NL" sz="2400" dirty="0">
                <a:solidFill>
                  <a:srgbClr val="000000"/>
                </a:solidFill>
              </a:rPr>
            </a:br>
            <a:r>
              <a:rPr lang="nl-NL" sz="2400" dirty="0">
                <a:solidFill>
                  <a:srgbClr val="333333"/>
                </a:solidFill>
              </a:rPr>
              <a:t>1) het gezin (eerste lach, eerste woordjes, eerste stapjes)</a:t>
            </a:r>
            <a:r>
              <a:rPr lang="nl-NL" sz="2400" dirty="0">
                <a:solidFill>
                  <a:srgbClr val="000000"/>
                </a:solidFill>
              </a:rPr>
              <a:t> </a:t>
            </a:r>
            <a:br>
              <a:rPr lang="nl-NL" sz="2400" dirty="0">
                <a:solidFill>
                  <a:srgbClr val="000000"/>
                </a:solidFill>
              </a:rPr>
            </a:br>
            <a:r>
              <a:rPr lang="nl-NL" sz="2400" dirty="0">
                <a:solidFill>
                  <a:srgbClr val="333333"/>
                </a:solidFill>
              </a:rPr>
              <a:t>2) de school (samenwerken, discipline, taken verrichten)</a:t>
            </a:r>
            <a:r>
              <a:rPr lang="nl-NL" sz="2400" dirty="0">
                <a:solidFill>
                  <a:srgbClr val="000000"/>
                </a:solidFill>
              </a:rPr>
              <a:t> </a:t>
            </a:r>
            <a:br>
              <a:rPr lang="nl-NL" sz="2400" dirty="0">
                <a:solidFill>
                  <a:srgbClr val="000000"/>
                </a:solidFill>
              </a:rPr>
            </a:br>
            <a:r>
              <a:rPr lang="nl-NL" sz="2400" dirty="0">
                <a:solidFill>
                  <a:srgbClr val="333333"/>
                </a:solidFill>
              </a:rPr>
              <a:t>3) het werk (prestaties leveren, bepaalt je </a:t>
            </a:r>
            <a:r>
              <a:rPr lang="nl-NL" sz="2400" dirty="0" err="1">
                <a:solidFill>
                  <a:srgbClr val="333333"/>
                </a:solidFill>
              </a:rPr>
              <a:t>leefritme</a:t>
            </a:r>
            <a:r>
              <a:rPr lang="nl-NL" sz="2400" dirty="0">
                <a:solidFill>
                  <a:srgbClr val="333333"/>
                </a:solidFill>
              </a:rPr>
              <a:t>)</a:t>
            </a:r>
            <a:r>
              <a:rPr lang="nl-NL" sz="2400" dirty="0">
                <a:solidFill>
                  <a:srgbClr val="000000"/>
                </a:solidFill>
              </a:rPr>
              <a:t> </a:t>
            </a:r>
            <a:br>
              <a:rPr lang="nl-NL" sz="2400" dirty="0">
                <a:solidFill>
                  <a:srgbClr val="000000"/>
                </a:solidFill>
              </a:rPr>
            </a:br>
            <a:r>
              <a:rPr lang="nl-NL" sz="2400" dirty="0">
                <a:solidFill>
                  <a:srgbClr val="333333"/>
                </a:solidFill>
              </a:rPr>
              <a:t>4) maatschappelijke groepering (sportclubs, geloofsrichtingen)</a:t>
            </a:r>
            <a:r>
              <a:rPr lang="nl-NL" sz="2400" dirty="0">
                <a:solidFill>
                  <a:srgbClr val="000000"/>
                </a:solidFill>
              </a:rPr>
              <a:t> </a:t>
            </a:r>
            <a:br>
              <a:rPr lang="nl-NL" sz="2400" dirty="0">
                <a:solidFill>
                  <a:srgbClr val="000000"/>
                </a:solidFill>
              </a:rPr>
            </a:br>
            <a:r>
              <a:rPr lang="nl-NL" sz="2400" dirty="0">
                <a:solidFill>
                  <a:srgbClr val="333333"/>
                </a:solidFill>
              </a:rPr>
              <a:t>5) de overheid (wetten waar je, je aan moet houden)</a:t>
            </a:r>
            <a:r>
              <a:rPr lang="nl-NL" sz="2400" dirty="0">
                <a:solidFill>
                  <a:srgbClr val="000000"/>
                </a:solidFill>
              </a:rPr>
              <a:t> </a:t>
            </a:r>
            <a:br>
              <a:rPr lang="nl-NL" sz="2400" dirty="0">
                <a:solidFill>
                  <a:srgbClr val="000000"/>
                </a:solidFill>
              </a:rPr>
            </a:br>
            <a:r>
              <a:rPr lang="nl-NL" sz="2400" dirty="0">
                <a:solidFill>
                  <a:srgbClr val="333333"/>
                </a:solidFill>
              </a:rPr>
              <a:t>6) de vriendenkring (grote invloed op de normen en waarden van mensen)</a:t>
            </a:r>
            <a:r>
              <a:rPr lang="nl-NL" sz="2400" dirty="0">
                <a:solidFill>
                  <a:srgbClr val="000000"/>
                </a:solidFill>
              </a:rPr>
              <a:t> </a:t>
            </a:r>
            <a:br>
              <a:rPr lang="nl-NL" sz="2400" dirty="0">
                <a:solidFill>
                  <a:srgbClr val="000000"/>
                </a:solidFill>
              </a:rPr>
            </a:br>
            <a:r>
              <a:rPr lang="nl-NL" sz="2400" dirty="0">
                <a:solidFill>
                  <a:srgbClr val="333333"/>
                </a:solidFill>
              </a:rPr>
              <a:t>7) de media (belangrijk voor de verspreiding van onze cultuur)</a:t>
            </a:r>
            <a:r>
              <a:rPr lang="nl-NL" sz="2400" dirty="0">
                <a:solidFill>
                  <a:srgbClr val="000000"/>
                </a:solidFill>
              </a:rPr>
              <a:t> </a:t>
            </a:r>
            <a:endParaRPr lang="nl-NL" sz="2400" dirty="0"/>
          </a:p>
        </p:txBody>
      </p:sp>
    </p:spTree>
    <p:extLst>
      <p:ext uri="{BB962C8B-B14F-4D97-AF65-F5344CB8AC3E}">
        <p14:creationId xmlns:p14="http://schemas.microsoft.com/office/powerpoint/2010/main" val="1313917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58FADD-8147-4D27-85D9-5D3DBCFCE3D3}"/>
              </a:ext>
            </a:extLst>
          </p:cNvPr>
          <p:cNvSpPr>
            <a:spLocks noGrp="1"/>
          </p:cNvSpPr>
          <p:nvPr>
            <p:ph type="title"/>
          </p:nvPr>
        </p:nvSpPr>
        <p:spPr>
          <a:xfrm>
            <a:off x="1047280" y="759805"/>
            <a:ext cx="10306520" cy="1325563"/>
          </a:xfrm>
        </p:spPr>
        <p:txBody>
          <a:bodyPr vert="horz" lIns="91440" tIns="45720" rIns="91440" bIns="45720" rtlCol="0" anchor="ctr">
            <a:normAutofit/>
          </a:bodyPr>
          <a:lstStyle/>
          <a:p>
            <a:pPr lvl="1" algn="l" rtl="0">
              <a:lnSpc>
                <a:spcPct val="90000"/>
              </a:lnSpc>
              <a:spcBef>
                <a:spcPct val="0"/>
              </a:spcBef>
            </a:pPr>
            <a:r>
              <a:rPr lang="en-US" sz="4000" kern="1200" dirty="0">
                <a:solidFill>
                  <a:srgbClr val="FFFFFF"/>
                </a:solidFill>
                <a:latin typeface="+mj-lt"/>
                <a:ea typeface="+mj-ea"/>
                <a:cs typeface="+mj-cs"/>
              </a:rPr>
              <a:t>Wat is </a:t>
            </a:r>
            <a:r>
              <a:rPr lang="en-US" sz="4000" kern="1200" dirty="0" err="1">
                <a:solidFill>
                  <a:srgbClr val="FFFFFF"/>
                </a:solidFill>
                <a:latin typeface="+mj-lt"/>
                <a:ea typeface="+mj-ea"/>
                <a:cs typeface="+mj-cs"/>
              </a:rPr>
              <a:t>dat</a:t>
            </a:r>
            <a:r>
              <a:rPr lang="en-US" sz="4000" kern="1200" dirty="0">
                <a:solidFill>
                  <a:srgbClr val="FFFFFF"/>
                </a:solidFill>
                <a:latin typeface="+mj-lt"/>
                <a:ea typeface="+mj-ea"/>
                <a:cs typeface="+mj-cs"/>
              </a:rPr>
              <a:t> ‘</a:t>
            </a:r>
            <a:r>
              <a:rPr lang="en-US" sz="4000" kern="1200" dirty="0" err="1">
                <a:solidFill>
                  <a:srgbClr val="FFFFFF"/>
                </a:solidFill>
                <a:latin typeface="+mj-lt"/>
                <a:ea typeface="+mj-ea"/>
                <a:cs typeface="+mj-cs"/>
              </a:rPr>
              <a:t>nationale</a:t>
            </a:r>
            <a:r>
              <a:rPr lang="en-US" sz="4000" kern="1200" dirty="0">
                <a:solidFill>
                  <a:srgbClr val="FFFFFF"/>
                </a:solidFill>
                <a:latin typeface="+mj-lt"/>
                <a:ea typeface="+mj-ea"/>
                <a:cs typeface="+mj-cs"/>
              </a:rPr>
              <a:t> </a:t>
            </a:r>
            <a:r>
              <a:rPr lang="en-US" sz="4000" kern="1200" dirty="0" err="1">
                <a:solidFill>
                  <a:srgbClr val="FFFFFF"/>
                </a:solidFill>
                <a:latin typeface="+mj-lt"/>
                <a:ea typeface="+mj-ea"/>
                <a:cs typeface="+mj-cs"/>
              </a:rPr>
              <a:t>wij</a:t>
            </a:r>
            <a:r>
              <a:rPr lang="en-US" sz="4000" kern="1200" dirty="0">
                <a:solidFill>
                  <a:srgbClr val="FFFFFF"/>
                </a:solidFill>
                <a:latin typeface="+mj-lt"/>
                <a:ea typeface="+mj-ea"/>
                <a:cs typeface="+mj-cs"/>
              </a:rPr>
              <a:t> </a:t>
            </a:r>
            <a:r>
              <a:rPr lang="en-US" sz="4000" kern="1200" dirty="0" err="1">
                <a:solidFill>
                  <a:srgbClr val="FFFFFF"/>
                </a:solidFill>
                <a:latin typeface="+mj-lt"/>
                <a:ea typeface="+mj-ea"/>
                <a:cs typeface="+mj-cs"/>
              </a:rPr>
              <a:t>gevoel</a:t>
            </a:r>
            <a:r>
              <a:rPr lang="en-US" sz="4000" kern="1200" dirty="0">
                <a:solidFill>
                  <a:srgbClr val="FFFFFF"/>
                </a:solidFill>
                <a:latin typeface="+mj-lt"/>
                <a:ea typeface="+mj-ea"/>
                <a:cs typeface="+mj-cs"/>
              </a:rPr>
              <a:t>’ </a:t>
            </a:r>
          </a:p>
        </p:txBody>
      </p:sp>
      <p:sp>
        <p:nvSpPr>
          <p:cNvPr id="3" name="Rechthoek 2">
            <a:extLst>
              <a:ext uri="{FF2B5EF4-FFF2-40B4-BE49-F238E27FC236}">
                <a16:creationId xmlns:a16="http://schemas.microsoft.com/office/drawing/2014/main" id="{7056A9E6-0B22-48C7-9510-3AA1F49191B3}"/>
              </a:ext>
            </a:extLst>
          </p:cNvPr>
          <p:cNvSpPr/>
          <p:nvPr/>
        </p:nvSpPr>
        <p:spPr>
          <a:xfrm>
            <a:off x="1222644" y="2301260"/>
            <a:ext cx="6001235" cy="4444979"/>
          </a:xfrm>
          <a:prstGeom prst="rect">
            <a:avLst/>
          </a:prstGeom>
        </p:spPr>
        <p:txBody>
          <a:bodyPr vert="horz" lIns="91440" tIns="45720" rIns="91440" bIns="45720" rtlCol="0">
            <a:normAutofit/>
          </a:bodyPr>
          <a:lstStyle/>
          <a:p>
            <a:pPr>
              <a:lnSpc>
                <a:spcPct val="90000"/>
              </a:lnSpc>
              <a:spcAft>
                <a:spcPts val="800"/>
              </a:spcAft>
            </a:pPr>
            <a:r>
              <a:rPr lang="en-US" sz="1300" b="1" dirty="0" err="1"/>
              <a:t>Uit</a:t>
            </a:r>
            <a:r>
              <a:rPr lang="en-US" sz="1300" b="1" dirty="0"/>
              <a:t> rapportage van CBS: </a:t>
            </a:r>
            <a:endParaRPr lang="en-US" sz="1300" dirty="0"/>
          </a:p>
          <a:p>
            <a:pPr>
              <a:lnSpc>
                <a:spcPct val="90000"/>
              </a:lnSpc>
              <a:spcAft>
                <a:spcPts val="800"/>
              </a:spcAft>
            </a:pPr>
            <a:r>
              <a:rPr lang="en-US" dirty="0"/>
              <a:t>Met </a:t>
            </a:r>
            <a:r>
              <a:rPr lang="en-US" dirty="0" err="1"/>
              <a:t>sociale</a:t>
            </a:r>
            <a:r>
              <a:rPr lang="en-US" dirty="0"/>
              <a:t> </a:t>
            </a:r>
            <a:r>
              <a:rPr lang="en-US" dirty="0" err="1"/>
              <a:t>samenhang</a:t>
            </a:r>
            <a:r>
              <a:rPr lang="en-US" dirty="0"/>
              <a:t> </a:t>
            </a:r>
            <a:r>
              <a:rPr lang="en-US" dirty="0" err="1"/>
              <a:t>wordt</a:t>
            </a:r>
            <a:r>
              <a:rPr lang="en-US" dirty="0"/>
              <a:t> </a:t>
            </a:r>
            <a:r>
              <a:rPr lang="en-US" dirty="0" err="1"/>
              <a:t>meestal</a:t>
            </a:r>
            <a:r>
              <a:rPr lang="en-US" dirty="0"/>
              <a:t> </a:t>
            </a:r>
            <a:r>
              <a:rPr lang="en-US" dirty="0" err="1"/>
              <a:t>gedoeld</a:t>
            </a:r>
            <a:r>
              <a:rPr lang="en-US" dirty="0"/>
              <a:t> op </a:t>
            </a:r>
            <a:r>
              <a:rPr lang="en-US" dirty="0" err="1"/>
              <a:t>collectieve</a:t>
            </a:r>
            <a:r>
              <a:rPr lang="en-US" dirty="0"/>
              <a:t> </a:t>
            </a:r>
            <a:r>
              <a:rPr lang="en-US" dirty="0" err="1"/>
              <a:t>verbanden</a:t>
            </a:r>
            <a:r>
              <a:rPr lang="en-US" dirty="0"/>
              <a:t> in de </a:t>
            </a:r>
            <a:r>
              <a:rPr lang="en-US" dirty="0" err="1"/>
              <a:t>samenleving</a:t>
            </a:r>
            <a:r>
              <a:rPr lang="en-US" dirty="0"/>
              <a:t>, </a:t>
            </a:r>
            <a:r>
              <a:rPr lang="en-US" dirty="0" err="1"/>
              <a:t>sociaal</a:t>
            </a:r>
            <a:r>
              <a:rPr lang="en-US" dirty="0"/>
              <a:t> </a:t>
            </a:r>
            <a:r>
              <a:rPr lang="en-US" dirty="0" err="1"/>
              <a:t>kapitaal</a:t>
            </a:r>
            <a:r>
              <a:rPr lang="en-US" dirty="0"/>
              <a:t> </a:t>
            </a:r>
            <a:r>
              <a:rPr lang="en-US" dirty="0" err="1"/>
              <a:t>verwijst</a:t>
            </a:r>
            <a:r>
              <a:rPr lang="en-US" dirty="0"/>
              <a:t> </a:t>
            </a:r>
            <a:r>
              <a:rPr lang="en-US" dirty="0" err="1"/>
              <a:t>naar</a:t>
            </a:r>
            <a:r>
              <a:rPr lang="en-US" dirty="0"/>
              <a:t> </a:t>
            </a:r>
            <a:r>
              <a:rPr lang="en-US" dirty="0" err="1"/>
              <a:t>hulpbronnen</a:t>
            </a:r>
            <a:r>
              <a:rPr lang="en-US" dirty="0"/>
              <a:t> </a:t>
            </a:r>
            <a:r>
              <a:rPr lang="en-US" dirty="0" err="1"/>
              <a:t>waarover</a:t>
            </a:r>
            <a:r>
              <a:rPr lang="en-US" dirty="0"/>
              <a:t> </a:t>
            </a:r>
            <a:r>
              <a:rPr lang="en-US" dirty="0" err="1"/>
              <a:t>individuen</a:t>
            </a:r>
            <a:r>
              <a:rPr lang="en-US" dirty="0"/>
              <a:t> </a:t>
            </a:r>
            <a:r>
              <a:rPr lang="en-US" dirty="0" err="1"/>
              <a:t>beschikken</a:t>
            </a:r>
            <a:r>
              <a:rPr lang="en-US" dirty="0"/>
              <a:t>. </a:t>
            </a:r>
          </a:p>
          <a:p>
            <a:pPr>
              <a:lnSpc>
                <a:spcPct val="90000"/>
              </a:lnSpc>
              <a:spcAft>
                <a:spcPts val="800"/>
              </a:spcAft>
            </a:pPr>
            <a:r>
              <a:rPr lang="en-US" dirty="0"/>
              <a:t>Twee </a:t>
            </a:r>
            <a:r>
              <a:rPr lang="en-US" dirty="0" err="1"/>
              <a:t>begrippen</a:t>
            </a:r>
            <a:r>
              <a:rPr lang="en-US" dirty="0"/>
              <a:t> </a:t>
            </a:r>
            <a:r>
              <a:rPr lang="en-US" dirty="0" err="1"/>
              <a:t>worden</a:t>
            </a:r>
            <a:r>
              <a:rPr lang="en-US" dirty="0"/>
              <a:t> in </a:t>
            </a:r>
            <a:r>
              <a:rPr lang="en-US" dirty="0" err="1"/>
              <a:t>dit</a:t>
            </a:r>
            <a:r>
              <a:rPr lang="en-US" dirty="0"/>
              <a:t> </a:t>
            </a:r>
            <a:r>
              <a:rPr lang="en-US" dirty="0" err="1"/>
              <a:t>kader</a:t>
            </a:r>
            <a:r>
              <a:rPr lang="en-US" dirty="0"/>
              <a:t> </a:t>
            </a:r>
            <a:r>
              <a:rPr lang="en-US" dirty="0" err="1"/>
              <a:t>vaak</a:t>
            </a:r>
            <a:r>
              <a:rPr lang="en-US" dirty="0"/>
              <a:t> </a:t>
            </a:r>
            <a:r>
              <a:rPr lang="en-US" dirty="0" err="1"/>
              <a:t>gebruikt</a:t>
            </a:r>
            <a:r>
              <a:rPr lang="en-US" dirty="0"/>
              <a:t>: </a:t>
            </a:r>
            <a:r>
              <a:rPr lang="en-US" b="1" dirty="0"/>
              <a:t>‘</a:t>
            </a:r>
            <a:r>
              <a:rPr lang="en-US" b="1" dirty="0" err="1"/>
              <a:t>sociale</a:t>
            </a:r>
            <a:r>
              <a:rPr lang="en-US" b="1" dirty="0"/>
              <a:t> </a:t>
            </a:r>
            <a:r>
              <a:rPr lang="en-US" b="1" dirty="0" err="1"/>
              <a:t>netwerken</a:t>
            </a:r>
            <a:r>
              <a:rPr lang="en-US" b="1" dirty="0"/>
              <a:t>’ en ‘</a:t>
            </a:r>
            <a:r>
              <a:rPr lang="en-US" b="1" dirty="0" err="1"/>
              <a:t>vertrouwen</a:t>
            </a:r>
            <a:r>
              <a:rPr lang="en-US" dirty="0"/>
              <a:t>’. De </a:t>
            </a:r>
            <a:r>
              <a:rPr lang="en-US" dirty="0" err="1"/>
              <a:t>participatie</a:t>
            </a:r>
            <a:r>
              <a:rPr lang="en-US" dirty="0"/>
              <a:t> van burgers in de </a:t>
            </a:r>
            <a:r>
              <a:rPr lang="en-US" dirty="0" err="1"/>
              <a:t>samenleving</a:t>
            </a:r>
            <a:r>
              <a:rPr lang="en-US" dirty="0"/>
              <a:t> door het </a:t>
            </a:r>
            <a:r>
              <a:rPr lang="en-US" dirty="0" err="1"/>
              <a:t>onderhouden</a:t>
            </a:r>
            <a:r>
              <a:rPr lang="en-US" dirty="0"/>
              <a:t> van </a:t>
            </a:r>
            <a:r>
              <a:rPr lang="en-US" dirty="0" err="1"/>
              <a:t>contacten</a:t>
            </a:r>
            <a:r>
              <a:rPr lang="en-US" dirty="0"/>
              <a:t>, </a:t>
            </a:r>
            <a:r>
              <a:rPr lang="en-US" dirty="0" err="1"/>
              <a:t>zowel</a:t>
            </a:r>
            <a:r>
              <a:rPr lang="en-US" dirty="0"/>
              <a:t> </a:t>
            </a:r>
            <a:r>
              <a:rPr lang="en-US" dirty="0" err="1"/>
              <a:t>informeel</a:t>
            </a:r>
            <a:r>
              <a:rPr lang="en-US" dirty="0"/>
              <a:t> </a:t>
            </a:r>
            <a:r>
              <a:rPr lang="en-US" dirty="0" err="1"/>
              <a:t>als</a:t>
            </a:r>
            <a:r>
              <a:rPr lang="en-US" dirty="0"/>
              <a:t> in </a:t>
            </a:r>
            <a:r>
              <a:rPr lang="en-US" dirty="0" err="1"/>
              <a:t>georganiseerd</a:t>
            </a:r>
            <a:r>
              <a:rPr lang="en-US" dirty="0"/>
              <a:t> </a:t>
            </a:r>
            <a:r>
              <a:rPr lang="en-US" dirty="0" err="1"/>
              <a:t>verband</a:t>
            </a:r>
            <a:r>
              <a:rPr lang="en-US" dirty="0"/>
              <a:t>, </a:t>
            </a:r>
            <a:r>
              <a:rPr lang="en-US" dirty="0" err="1"/>
              <a:t>staan</a:t>
            </a:r>
            <a:r>
              <a:rPr lang="en-US" dirty="0"/>
              <a:t> </a:t>
            </a:r>
            <a:r>
              <a:rPr lang="en-US" dirty="0" err="1"/>
              <a:t>centraal</a:t>
            </a:r>
            <a:r>
              <a:rPr lang="en-US" dirty="0"/>
              <a:t>. </a:t>
            </a:r>
            <a:r>
              <a:rPr lang="en-US" dirty="0" err="1"/>
              <a:t>Daarbij</a:t>
            </a:r>
            <a:r>
              <a:rPr lang="en-US" dirty="0"/>
              <a:t> is het </a:t>
            </a:r>
            <a:r>
              <a:rPr lang="en-US" dirty="0" err="1"/>
              <a:t>ook</a:t>
            </a:r>
            <a:r>
              <a:rPr lang="en-US" dirty="0"/>
              <a:t> </a:t>
            </a:r>
            <a:r>
              <a:rPr lang="en-US" dirty="0" err="1"/>
              <a:t>belangrijk</a:t>
            </a:r>
            <a:r>
              <a:rPr lang="en-US" dirty="0"/>
              <a:t> </a:t>
            </a:r>
            <a:r>
              <a:rPr lang="en-US" dirty="0" err="1"/>
              <a:t>dat</a:t>
            </a:r>
            <a:r>
              <a:rPr lang="en-US" dirty="0"/>
              <a:t> de </a:t>
            </a:r>
            <a:r>
              <a:rPr lang="en-US" dirty="0" err="1"/>
              <a:t>mensen</a:t>
            </a:r>
            <a:r>
              <a:rPr lang="en-US" dirty="0"/>
              <a:t> in </a:t>
            </a:r>
            <a:r>
              <a:rPr lang="en-US" dirty="0" err="1"/>
              <a:t>voldoende</a:t>
            </a:r>
            <a:r>
              <a:rPr lang="en-US" dirty="0"/>
              <a:t> mate </a:t>
            </a:r>
            <a:r>
              <a:rPr lang="en-US" b="1" dirty="0" err="1"/>
              <a:t>eensgezind</a:t>
            </a:r>
            <a:r>
              <a:rPr lang="en-US" b="1" dirty="0"/>
              <a:t> </a:t>
            </a:r>
            <a:r>
              <a:rPr lang="en-US" b="1" dirty="0" err="1"/>
              <a:t>zijn</a:t>
            </a:r>
            <a:r>
              <a:rPr lang="en-US" b="1" dirty="0"/>
              <a:t> over </a:t>
            </a:r>
            <a:r>
              <a:rPr lang="en-US" b="1" dirty="0" err="1"/>
              <a:t>gezamenlijke</a:t>
            </a:r>
            <a:r>
              <a:rPr lang="en-US" b="1" dirty="0"/>
              <a:t> </a:t>
            </a:r>
            <a:r>
              <a:rPr lang="en-US" b="1" dirty="0" err="1"/>
              <a:t>waarden</a:t>
            </a:r>
            <a:r>
              <a:rPr lang="en-US" b="1" dirty="0"/>
              <a:t> en </a:t>
            </a:r>
            <a:r>
              <a:rPr lang="en-US" b="1" dirty="0" err="1"/>
              <a:t>normen</a:t>
            </a:r>
            <a:r>
              <a:rPr lang="en-US" dirty="0"/>
              <a:t>. </a:t>
            </a:r>
          </a:p>
          <a:p>
            <a:pPr>
              <a:lnSpc>
                <a:spcPct val="90000"/>
              </a:lnSpc>
              <a:spcAft>
                <a:spcPts val="800"/>
              </a:spcAft>
            </a:pPr>
            <a:endParaRPr lang="en-US" dirty="0"/>
          </a:p>
          <a:p>
            <a:pPr>
              <a:lnSpc>
                <a:spcPct val="90000"/>
              </a:lnSpc>
              <a:spcAft>
                <a:spcPts val="800"/>
              </a:spcAft>
            </a:pPr>
            <a:r>
              <a:rPr lang="en-US" dirty="0" err="1"/>
              <a:t>Een</a:t>
            </a:r>
            <a:r>
              <a:rPr lang="en-US" dirty="0"/>
              <a:t> </a:t>
            </a:r>
            <a:r>
              <a:rPr lang="en-US" dirty="0" err="1"/>
              <a:t>veelgebruikte</a:t>
            </a:r>
            <a:r>
              <a:rPr lang="en-US" dirty="0"/>
              <a:t> </a:t>
            </a:r>
            <a:r>
              <a:rPr lang="en-US" dirty="0" err="1"/>
              <a:t>definitie</a:t>
            </a:r>
            <a:r>
              <a:rPr lang="en-US" dirty="0"/>
              <a:t>, die </a:t>
            </a:r>
            <a:r>
              <a:rPr lang="en-US" dirty="0" err="1"/>
              <a:t>ook</a:t>
            </a:r>
            <a:r>
              <a:rPr lang="en-US" dirty="0"/>
              <a:t> door het CBS </a:t>
            </a:r>
            <a:r>
              <a:rPr lang="en-US" dirty="0" err="1"/>
              <a:t>wordt</a:t>
            </a:r>
            <a:r>
              <a:rPr lang="en-US" dirty="0"/>
              <a:t> </a:t>
            </a:r>
            <a:r>
              <a:rPr lang="en-US" dirty="0" err="1"/>
              <a:t>gebruikt</a:t>
            </a:r>
            <a:r>
              <a:rPr lang="en-US" dirty="0"/>
              <a:t>, </a:t>
            </a:r>
            <a:r>
              <a:rPr lang="en-US" dirty="0" err="1"/>
              <a:t>komt</a:t>
            </a:r>
            <a:r>
              <a:rPr lang="en-US" dirty="0"/>
              <a:t> van de OESO (</a:t>
            </a:r>
            <a:r>
              <a:rPr lang="en-US" dirty="0" err="1"/>
              <a:t>Coté</a:t>
            </a:r>
            <a:r>
              <a:rPr lang="en-US" dirty="0"/>
              <a:t> en Healy, 2001): ‘networks together with shared norms, values and understandings that facilitate cooperation within or among groups’</a:t>
            </a:r>
          </a:p>
        </p:txBody>
      </p:sp>
      <p:pic>
        <p:nvPicPr>
          <p:cNvPr id="4" name="Afbeelding 3">
            <a:extLst>
              <a:ext uri="{FF2B5EF4-FFF2-40B4-BE49-F238E27FC236}">
                <a16:creationId xmlns:a16="http://schemas.microsoft.com/office/drawing/2014/main" id="{3DE4BDDD-12FE-45B4-947D-67F1CDD4827C}"/>
              </a:ext>
            </a:extLst>
          </p:cNvPr>
          <p:cNvPicPr>
            <a:picLocks noChangeAspect="1"/>
          </p:cNvPicPr>
          <p:nvPr/>
        </p:nvPicPr>
        <p:blipFill rotWithShape="1">
          <a:blip r:embed="rId2"/>
          <a:srcRect l="11797" r="23112" b="-1"/>
          <a:stretch/>
        </p:blipFill>
        <p:spPr>
          <a:xfrm>
            <a:off x="7861017" y="3510613"/>
            <a:ext cx="3492783" cy="2591636"/>
          </a:xfrm>
          <a:prstGeom prst="rect">
            <a:avLst/>
          </a:prstGeom>
        </p:spPr>
      </p:pic>
    </p:spTree>
    <p:extLst>
      <p:ext uri="{BB962C8B-B14F-4D97-AF65-F5344CB8AC3E}">
        <p14:creationId xmlns:p14="http://schemas.microsoft.com/office/powerpoint/2010/main" val="3426026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AFE920-E35F-4816-9B78-9CCD4961B0C2}"/>
              </a:ext>
            </a:extLst>
          </p:cNvPr>
          <p:cNvSpPr>
            <a:spLocks noGrp="1"/>
          </p:cNvSpPr>
          <p:nvPr>
            <p:ph type="title"/>
          </p:nvPr>
        </p:nvSpPr>
        <p:spPr>
          <a:solidFill>
            <a:schemeClr val="accent1"/>
          </a:solidFill>
        </p:spPr>
        <p:txBody>
          <a:bodyPr/>
          <a:lstStyle/>
          <a:p>
            <a:r>
              <a:rPr lang="nl-NL" dirty="0"/>
              <a:t>Normen en waarden </a:t>
            </a:r>
          </a:p>
        </p:txBody>
      </p:sp>
      <p:sp>
        <p:nvSpPr>
          <p:cNvPr id="3" name="Rechthoek 2">
            <a:extLst>
              <a:ext uri="{FF2B5EF4-FFF2-40B4-BE49-F238E27FC236}">
                <a16:creationId xmlns:a16="http://schemas.microsoft.com/office/drawing/2014/main" id="{0D807B22-30BC-4542-A51C-9F17DCD3F3D5}"/>
              </a:ext>
            </a:extLst>
          </p:cNvPr>
          <p:cNvSpPr/>
          <p:nvPr/>
        </p:nvSpPr>
        <p:spPr>
          <a:xfrm>
            <a:off x="952500" y="2313712"/>
            <a:ext cx="4391025" cy="2862322"/>
          </a:xfrm>
          <a:prstGeom prst="rect">
            <a:avLst/>
          </a:prstGeom>
          <a:solidFill>
            <a:schemeClr val="accent1">
              <a:lumMod val="20000"/>
              <a:lumOff val="80000"/>
            </a:schemeClr>
          </a:solidFill>
        </p:spPr>
        <p:txBody>
          <a:bodyPr wrap="square">
            <a:spAutoFit/>
          </a:bodyPr>
          <a:lstStyle/>
          <a:p>
            <a:pPr algn="ctr"/>
            <a:r>
              <a:rPr lang="nl-NL" sz="2000" dirty="0">
                <a:solidFill>
                  <a:srgbClr val="444444"/>
                </a:solidFill>
              </a:rPr>
              <a:t>Normen en waarden, twee verschillende begrippen die we graag als één laten klinken.</a:t>
            </a:r>
            <a:br>
              <a:rPr lang="nl-NL" sz="2000" dirty="0"/>
            </a:br>
            <a:r>
              <a:rPr lang="nl-NL" sz="2000" dirty="0">
                <a:solidFill>
                  <a:srgbClr val="444444"/>
                </a:solidFill>
              </a:rPr>
              <a:t>Normen zijn ongeschreven regels over hoe je je hoort te gedragen. </a:t>
            </a:r>
          </a:p>
          <a:p>
            <a:pPr algn="ctr"/>
            <a:r>
              <a:rPr lang="nl-NL" sz="2000" dirty="0">
                <a:solidFill>
                  <a:srgbClr val="444444"/>
                </a:solidFill>
              </a:rPr>
              <a:t>Waarden zijn de achterliggende idealen die als waardevol worden aangeduid; dingen die je belangrijk vindt, als persoon of als groep.</a:t>
            </a:r>
            <a:endParaRPr lang="nl-NL" sz="2000" dirty="0"/>
          </a:p>
        </p:txBody>
      </p:sp>
      <p:pic>
        <p:nvPicPr>
          <p:cNvPr id="4" name="Afbeelding 3">
            <a:extLst>
              <a:ext uri="{FF2B5EF4-FFF2-40B4-BE49-F238E27FC236}">
                <a16:creationId xmlns:a16="http://schemas.microsoft.com/office/drawing/2014/main" id="{09E7C3F5-500D-4B67-A4A7-9B46004D87F8}"/>
              </a:ext>
            </a:extLst>
          </p:cNvPr>
          <p:cNvPicPr>
            <a:picLocks noChangeAspect="1"/>
          </p:cNvPicPr>
          <p:nvPr/>
        </p:nvPicPr>
        <p:blipFill>
          <a:blip r:embed="rId2"/>
          <a:stretch>
            <a:fillRect/>
          </a:stretch>
        </p:blipFill>
        <p:spPr>
          <a:xfrm>
            <a:off x="6391275" y="1690688"/>
            <a:ext cx="4848225" cy="4557332"/>
          </a:xfrm>
          <a:prstGeom prst="rect">
            <a:avLst/>
          </a:prstGeom>
        </p:spPr>
      </p:pic>
    </p:spTree>
    <p:extLst>
      <p:ext uri="{BB962C8B-B14F-4D97-AF65-F5344CB8AC3E}">
        <p14:creationId xmlns:p14="http://schemas.microsoft.com/office/powerpoint/2010/main" val="300251395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4" ma:contentTypeDescription="Een nieuw document maken." ma:contentTypeScope="" ma:versionID="a3c3b2d2316bbff68d369b35dcdb8578">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0dc031163889b163ad3cab64943a7718"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E58A46-B79B-4112-A67F-02CD1AC19C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38E0AE-1303-409E-B68A-DA5F1924FF3C}">
  <ds:schemaRefs>
    <ds:schemaRef ds:uri="http://schemas.microsoft.com/sharepoint/v3/contenttype/forms"/>
  </ds:schemaRefs>
</ds:datastoreItem>
</file>

<file path=customXml/itemProps3.xml><?xml version="1.0" encoding="utf-8"?>
<ds:datastoreItem xmlns:ds="http://schemas.openxmlformats.org/officeDocument/2006/customXml" ds:itemID="{C66FF2D7-8376-4172-B673-1E07ED05634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162</TotalTime>
  <Words>1384</Words>
  <Application>Microsoft Office PowerPoint</Application>
  <PresentationFormat>Breedbeeld</PresentationFormat>
  <Paragraphs>117</Paragraphs>
  <Slides>16</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16</vt:i4>
      </vt:variant>
    </vt:vector>
  </HeadingPairs>
  <TitlesOfParts>
    <vt:vector size="22" baseType="lpstr">
      <vt:lpstr>Arial</vt:lpstr>
      <vt:lpstr>Calibri</vt:lpstr>
      <vt:lpstr>Calibri Light</vt:lpstr>
      <vt:lpstr>Segoe UI</vt:lpstr>
      <vt:lpstr>Wingdings</vt:lpstr>
      <vt:lpstr>Kantoorthema</vt:lpstr>
      <vt:lpstr>Stad en wijk </vt:lpstr>
      <vt:lpstr>Programma </vt:lpstr>
      <vt:lpstr>Begrippen over samenleven in de stad</vt:lpstr>
      <vt:lpstr>Sociale cohesie in de stad van de toekomst! </vt:lpstr>
      <vt:lpstr>PowerPoint-presentatie</vt:lpstr>
      <vt:lpstr>PowerPoint-presentatie</vt:lpstr>
      <vt:lpstr>PowerPoint-presentatie</vt:lpstr>
      <vt:lpstr>Wat is dat ‘nationale wij gevoel’ </vt:lpstr>
      <vt:lpstr>Normen en waarden </vt:lpstr>
      <vt:lpstr>PowerPoint-presentatie</vt:lpstr>
      <vt:lpstr>PowerPoint-presentatie</vt:lpstr>
      <vt:lpstr>PowerPoint-presentatie</vt:lpstr>
      <vt:lpstr>PowerPoint-presentatie</vt:lpstr>
      <vt:lpstr>Hoe groeit samenhang en wij-gevoel?! </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Stad en wijk </dc:title>
  <dc:creator>Pascalle Cup</dc:creator>
  <cp:lastModifiedBy>Pascalle Cup</cp:lastModifiedBy>
  <cp:revision>1</cp:revision>
  <dcterms:created xsi:type="dcterms:W3CDTF">2022-03-24T09:37:28Z</dcterms:created>
  <dcterms:modified xsi:type="dcterms:W3CDTF">2022-03-24T12:54:29Z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ies>
</file>